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charts/chart4.xml" ContentType="application/vnd.openxmlformats-officedocument.drawingml.chart+xml"/>
  <Override PartName="/ppt/ink/ink2.xml" ContentType="application/inkml+xml"/>
  <Override PartName="/ppt/charts/chart5.xml" ContentType="application/vnd.openxmlformats-officedocument.drawingml.chart+xml"/>
  <Override PartName="/ppt/notesSlides/notesSlide16.xml" ContentType="application/vnd.openxmlformats-officedocument.presentationml.notesSlid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drawings/drawing1.xml" ContentType="application/vnd.openxmlformats-officedocument.drawingml.chartshapes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ink/ink3.xml" ContentType="application/inkml+xml"/>
  <Override PartName="/ppt/charts/chart14.xml" ContentType="application/vnd.openxmlformats-officedocument.drawingml.chart+xml"/>
  <Override PartName="/ppt/drawings/drawing2.xml" ContentType="application/vnd.openxmlformats-officedocument.drawingml.chartshapes+xml"/>
  <Override PartName="/ppt/ink/ink4.xml" ContentType="application/inkml+xml"/>
  <Override PartName="/ppt/notesSlides/notesSlide23.xml" ContentType="application/vnd.openxmlformats-officedocument.presentationml.notesSlide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drawings/drawing3.xml" ContentType="application/vnd.openxmlformats-officedocument.drawingml.chartshapes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drawings/drawing4.xml" ContentType="application/vnd.openxmlformats-officedocument.drawingml.chartshapes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hart110.xml" ContentType="application/vnd.openxmlformats-officedocument.drawingml.char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  <p:sldMasterId id="2147483660" r:id="rId2"/>
  </p:sldMasterIdLst>
  <p:notesMasterIdLst>
    <p:notesMasterId r:id="rId70"/>
  </p:notesMasterIdLst>
  <p:sldIdLst>
    <p:sldId id="969" r:id="rId3"/>
    <p:sldId id="982" r:id="rId4"/>
    <p:sldId id="972" r:id="rId5"/>
    <p:sldId id="973" r:id="rId6"/>
    <p:sldId id="1045" r:id="rId7"/>
    <p:sldId id="1032" r:id="rId8"/>
    <p:sldId id="1033" r:id="rId9"/>
    <p:sldId id="1016" r:id="rId10"/>
    <p:sldId id="1017" r:id="rId11"/>
    <p:sldId id="1081" r:id="rId12"/>
    <p:sldId id="1019" r:id="rId13"/>
    <p:sldId id="1022" r:id="rId14"/>
    <p:sldId id="992" r:id="rId15"/>
    <p:sldId id="1070" r:id="rId16"/>
    <p:sldId id="1051" r:id="rId17"/>
    <p:sldId id="1023" r:id="rId18"/>
    <p:sldId id="1071" r:id="rId19"/>
    <p:sldId id="1072" r:id="rId20"/>
    <p:sldId id="1073" r:id="rId21"/>
    <p:sldId id="1012" r:id="rId22"/>
    <p:sldId id="1044" r:id="rId23"/>
    <p:sldId id="1074" r:id="rId24"/>
    <p:sldId id="1075" r:id="rId25"/>
    <p:sldId id="1076" r:id="rId26"/>
    <p:sldId id="1077" r:id="rId27"/>
    <p:sldId id="1078" r:id="rId28"/>
    <p:sldId id="1079" r:id="rId29"/>
    <p:sldId id="1080" r:id="rId30"/>
    <p:sldId id="988" r:id="rId31"/>
    <p:sldId id="989" r:id="rId32"/>
    <p:sldId id="1065" r:id="rId33"/>
    <p:sldId id="1082" r:id="rId34"/>
    <p:sldId id="1083" r:id="rId35"/>
    <p:sldId id="1068" r:id="rId36"/>
    <p:sldId id="1069" r:id="rId37"/>
    <p:sldId id="1046" r:id="rId38"/>
    <p:sldId id="927" r:id="rId39"/>
    <p:sldId id="876" r:id="rId40"/>
    <p:sldId id="1027" r:id="rId41"/>
    <p:sldId id="1028" r:id="rId42"/>
    <p:sldId id="1029" r:id="rId43"/>
    <p:sldId id="1030" r:id="rId44"/>
    <p:sldId id="1031" r:id="rId45"/>
    <p:sldId id="1035" r:id="rId46"/>
    <p:sldId id="1052" r:id="rId47"/>
    <p:sldId id="1053" r:id="rId48"/>
    <p:sldId id="1054" r:id="rId49"/>
    <p:sldId id="1055" r:id="rId50"/>
    <p:sldId id="1014" r:id="rId51"/>
    <p:sldId id="1015" r:id="rId52"/>
    <p:sldId id="978" r:id="rId53"/>
    <p:sldId id="1002" r:id="rId54"/>
    <p:sldId id="918" r:id="rId55"/>
    <p:sldId id="919" r:id="rId56"/>
    <p:sldId id="920" r:id="rId57"/>
    <p:sldId id="924" r:id="rId58"/>
    <p:sldId id="921" r:id="rId59"/>
    <p:sldId id="923" r:id="rId60"/>
    <p:sldId id="931" r:id="rId61"/>
    <p:sldId id="932" r:id="rId62"/>
    <p:sldId id="926" r:id="rId63"/>
    <p:sldId id="902" r:id="rId64"/>
    <p:sldId id="907" r:id="rId65"/>
    <p:sldId id="908" r:id="rId66"/>
    <p:sldId id="1047" r:id="rId67"/>
    <p:sldId id="1048" r:id="rId68"/>
    <p:sldId id="1049" r:id="rId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7FF31A1-A9CB-41E4-BAE4-D112F6126F81}">
          <p14:sldIdLst>
            <p14:sldId id="969"/>
            <p14:sldId id="982"/>
            <p14:sldId id="972"/>
            <p14:sldId id="973"/>
            <p14:sldId id="1045"/>
            <p14:sldId id="1032"/>
            <p14:sldId id="1033"/>
            <p14:sldId id="1016"/>
            <p14:sldId id="1017"/>
            <p14:sldId id="1081"/>
            <p14:sldId id="1019"/>
            <p14:sldId id="1022"/>
            <p14:sldId id="992"/>
            <p14:sldId id="1070"/>
            <p14:sldId id="1051"/>
            <p14:sldId id="1023"/>
            <p14:sldId id="1071"/>
            <p14:sldId id="1072"/>
            <p14:sldId id="1073"/>
            <p14:sldId id="1012"/>
            <p14:sldId id="1044"/>
            <p14:sldId id="1074"/>
            <p14:sldId id="1075"/>
            <p14:sldId id="1076"/>
            <p14:sldId id="1077"/>
            <p14:sldId id="1078"/>
            <p14:sldId id="1079"/>
            <p14:sldId id="1080"/>
            <p14:sldId id="988"/>
            <p14:sldId id="989"/>
            <p14:sldId id="1065"/>
            <p14:sldId id="1082"/>
            <p14:sldId id="1083"/>
            <p14:sldId id="1068"/>
            <p14:sldId id="1069"/>
            <p14:sldId id="1046"/>
            <p14:sldId id="927"/>
            <p14:sldId id="876"/>
            <p14:sldId id="1027"/>
            <p14:sldId id="1028"/>
            <p14:sldId id="1029"/>
            <p14:sldId id="1030"/>
            <p14:sldId id="1031"/>
            <p14:sldId id="1035"/>
            <p14:sldId id="1052"/>
            <p14:sldId id="1053"/>
            <p14:sldId id="1054"/>
            <p14:sldId id="1055"/>
            <p14:sldId id="1014"/>
            <p14:sldId id="1015"/>
            <p14:sldId id="978"/>
            <p14:sldId id="1002"/>
            <p14:sldId id="918"/>
            <p14:sldId id="919"/>
            <p14:sldId id="920"/>
            <p14:sldId id="924"/>
            <p14:sldId id="921"/>
            <p14:sldId id="923"/>
            <p14:sldId id="931"/>
            <p14:sldId id="932"/>
            <p14:sldId id="926"/>
            <p14:sldId id="902"/>
            <p14:sldId id="907"/>
            <p14:sldId id="908"/>
            <p14:sldId id="1047"/>
            <p14:sldId id="1048"/>
            <p14:sldId id="10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C800C8"/>
    <a:srgbClr val="00FF00"/>
    <a:srgbClr val="00C400"/>
    <a:srgbClr val="008E40"/>
    <a:srgbClr val="215968"/>
    <a:srgbClr val="17375E"/>
    <a:srgbClr val="FF1D1D"/>
    <a:srgbClr val="4F81BD"/>
    <a:srgbClr val="FFF9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884" autoAdjust="0"/>
    <p:restoredTop sz="95501" autoAdjust="0"/>
  </p:normalViewPr>
  <p:slideViewPr>
    <p:cSldViewPr>
      <p:cViewPr varScale="1">
        <p:scale>
          <a:sx n="109" d="100"/>
          <a:sy n="109" d="100"/>
        </p:scale>
        <p:origin x="129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520"/>
    </p:cViewPr>
  </p:outlin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100" d="100"/>
        <a:sy n="100" d="100"/>
      </p:scale>
      <p:origin x="0" y="-130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0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Worksheet13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6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package" Target="../embeddings/Microsoft_Excel_Worksheet15.xlsx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18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.xml"/><Relationship Id="rId1" Type="http://schemas.openxmlformats.org/officeDocument/2006/relationships/package" Target="../embeddings/Microsoft_Excel_Worksheet17.xlsx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8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9.xlsx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0.xlsx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surface3DChart>
        <c:wireframe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/>
            <a:effectLst/>
            <a:sp3d/>
          </c:spPr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0-B463-4051-AE9E-D003280AE3F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1"/>
            </a:solidFill>
            <a:ln/>
            <a:effectLst/>
            <a:sp3d/>
          </c:spPr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B463-4051-AE9E-D003280AE3F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/>
            <a:effectLst/>
            <a:sp3d/>
          </c:spPr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B463-4051-AE9E-D003280AE3F3}"/>
            </c:ext>
          </c:extLst>
        </c:ser>
        <c:bandFmts>
          <c:bandFmt>
            <c:idx val="0"/>
            <c:spPr>
              <a:solidFill>
                <a:schemeClr val="accent1">
                  <a:shade val="65000"/>
                </a:schemeClr>
              </a:solidFill>
              <a:ln/>
              <a:effectLst/>
              <a:sp3d/>
            </c:spPr>
          </c:bandFmt>
          <c:bandFmt>
            <c:idx val="1"/>
            <c:spPr>
              <a:solidFill>
                <a:schemeClr val="accent1"/>
              </a:solidFill>
              <a:ln/>
              <a:effectLst/>
              <a:sp3d/>
            </c:spPr>
          </c:bandFmt>
          <c:bandFmt>
            <c:idx val="2"/>
            <c:spPr>
              <a:solidFill>
                <a:schemeClr val="accent1">
                  <a:tint val="65000"/>
                </a:schemeClr>
              </a:solidFill>
              <a:ln/>
              <a:effectLst/>
              <a:sp3d/>
            </c:spPr>
          </c:bandFmt>
          <c:bandFmt>
            <c:idx val="3"/>
            <c:spPr>
              <a:solidFill>
                <a:schemeClr val="accent1">
                  <a:tint val="30000"/>
                </a:schemeClr>
              </a:solidFill>
              <a:ln/>
              <a:effectLst/>
              <a:sp3d/>
            </c:spPr>
          </c:bandFmt>
          <c:bandFmt>
            <c:idx val="4"/>
            <c:spPr>
              <a:solidFill>
                <a:schemeClr val="accent1">
                  <a:tint val="95000"/>
                </a:schemeClr>
              </a:solidFill>
              <a:ln/>
              <a:effectLst/>
              <a:sp3d/>
            </c:spPr>
          </c:bandFmt>
          <c:bandFmt>
            <c:idx val="5"/>
            <c:spPr>
              <a:solidFill>
                <a:schemeClr val="accent1">
                  <a:tint val="60000"/>
                </a:schemeClr>
              </a:solidFill>
              <a:ln/>
              <a:effectLst/>
              <a:sp3d/>
            </c:spPr>
          </c:bandFmt>
          <c:bandFmt>
            <c:idx val="6"/>
            <c:spPr>
              <a:solidFill>
                <a:schemeClr val="accent1">
                  <a:tint val="25000"/>
                </a:schemeClr>
              </a:solidFill>
              <a:ln/>
              <a:effectLst/>
              <a:sp3d/>
            </c:spPr>
          </c:bandFmt>
          <c:bandFmt>
            <c:idx val="7"/>
            <c:spPr>
              <a:solidFill>
                <a:schemeClr val="accent1">
                  <a:tint val="90000"/>
                </a:schemeClr>
              </a:solidFill>
              <a:ln/>
              <a:effectLst/>
              <a:sp3d/>
            </c:spPr>
          </c:bandFmt>
          <c:bandFmt>
            <c:idx val="8"/>
            <c:spPr>
              <a:solidFill>
                <a:schemeClr val="accent1">
                  <a:tint val="55000"/>
                </a:schemeClr>
              </a:solidFill>
              <a:ln/>
              <a:effectLst/>
              <a:sp3d/>
            </c:spPr>
          </c:bandFmt>
          <c:bandFmt>
            <c:idx val="9"/>
            <c:spPr>
              <a:solidFill>
                <a:schemeClr val="accent1">
                  <a:tint val="20000"/>
                </a:schemeClr>
              </a:solidFill>
              <a:ln/>
              <a:effectLst/>
              <a:sp3d/>
            </c:spPr>
          </c:bandFmt>
          <c:bandFmt>
            <c:idx val="10"/>
            <c:spPr>
              <a:solidFill>
                <a:schemeClr val="accent1">
                  <a:tint val="85000"/>
                </a:schemeClr>
              </a:solidFill>
              <a:ln/>
              <a:effectLst/>
              <a:sp3d/>
            </c:spPr>
          </c:bandFmt>
          <c:bandFmt>
            <c:idx val="11"/>
            <c:spPr>
              <a:solidFill>
                <a:schemeClr val="accent1">
                  <a:tint val="50000"/>
                </a:schemeClr>
              </a:solidFill>
              <a:ln/>
              <a:effectLst/>
              <a:sp3d/>
            </c:spPr>
          </c:bandFmt>
          <c:bandFmt>
            <c:idx val="12"/>
            <c:spPr>
              <a:solidFill>
                <a:schemeClr val="accent1">
                  <a:tint val="15000"/>
                </a:schemeClr>
              </a:solidFill>
              <a:ln/>
              <a:effectLst/>
              <a:sp3d/>
            </c:spPr>
          </c:bandFmt>
          <c:bandFmt>
            <c:idx val="13"/>
            <c:spPr>
              <a:solidFill>
                <a:schemeClr val="accent1">
                  <a:tint val="80000"/>
                </a:schemeClr>
              </a:solidFill>
              <a:ln/>
              <a:effectLst/>
              <a:sp3d/>
            </c:spPr>
          </c:bandFmt>
          <c:bandFmt>
            <c:idx val="14"/>
            <c:spPr>
              <a:solidFill>
                <a:schemeClr val="accent1">
                  <a:tint val="45000"/>
                </a:schemeClr>
              </a:solidFill>
              <a:ln/>
              <a:effectLst/>
              <a:sp3d/>
            </c:spPr>
          </c:bandFmt>
        </c:bandFmts>
        <c:axId val="350910720"/>
        <c:axId val="350911504"/>
        <c:axId val="349220208"/>
      </c:surface3DChart>
      <c:catAx>
        <c:axId val="3509107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0911504"/>
        <c:crosses val="autoZero"/>
        <c:auto val="1"/>
        <c:lblAlgn val="ctr"/>
        <c:lblOffset val="100"/>
        <c:noMultiLvlLbl val="0"/>
      </c:catAx>
      <c:valAx>
        <c:axId val="350911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0910720"/>
        <c:crosses val="autoZero"/>
        <c:crossBetween val="midCat"/>
      </c:valAx>
      <c:serAx>
        <c:axId val="349220208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0911504"/>
        <c:crosses val="autoZero"/>
      </c:ser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lang="en-US"/>
            </a:pPr>
            <a:r>
              <a:rPr lang="en-US" sz="2400" baseline="0" dirty="0">
                <a:solidFill>
                  <a:schemeClr val="bg1"/>
                </a:solidFill>
              </a:rPr>
              <a:t>Prediction Time (ms)</a:t>
            </a:r>
            <a:endParaRPr lang="en-US" sz="2400" dirty="0">
              <a:solidFill>
                <a:schemeClr val="bg1"/>
              </a:solidFill>
            </a:endParaRPr>
          </a:p>
        </c:rich>
      </c:tx>
      <c:layout>
        <c:manualLayout>
          <c:xMode val="edge"/>
          <c:yMode val="edge"/>
          <c:x val="0.40144472145661214"/>
          <c:y val="1.1575471662462826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7.0526611384279722E-2"/>
          <c:y val="0.1115574780988681"/>
          <c:w val="0.94361459794949665"/>
          <c:h val="0.46517228037751024"/>
        </c:manualLayout>
      </c:layout>
      <c:barChart>
        <c:barDir val="col"/>
        <c:grouping val="clustered"/>
        <c:varyColors val="0"/>
        <c:ser>
          <c:idx val="2"/>
          <c:order val="0"/>
          <c:tx>
            <c:strRef>
              <c:f>Sheet1!$C$1</c:f>
              <c:strCache>
                <c:ptCount val="1"/>
                <c:pt idx="0">
                  <c:v>Bonsai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Character</c:v>
                </c:pt>
                <c:pt idx="1">
                  <c:v>WARD</c:v>
                </c:pt>
                <c:pt idx="2">
                  <c:v>MNIST</c:v>
                </c:pt>
                <c:pt idx="3">
                  <c:v>USPS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2.1419999999999999</c:v>
                </c:pt>
                <c:pt idx="1">
                  <c:v>3.266</c:v>
                </c:pt>
                <c:pt idx="2">
                  <c:v>2.1160000000000001</c:v>
                </c:pt>
                <c:pt idx="3">
                  <c:v>1.1359999999999999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ABD-415C-9400-896CA285E6E3}"/>
            </c:ext>
          </c:extLst>
        </c:ser>
        <c:ser>
          <c:idx val="4"/>
          <c:order val="1"/>
          <c:tx>
            <c:strRef>
              <c:f>Sheet1!$E$1</c:f>
              <c:strCache>
                <c:ptCount val="1"/>
                <c:pt idx="0">
                  <c:v>ProtoNN</c:v>
                </c:pt>
              </c:strCache>
            </c:strRef>
          </c:tx>
          <c:spPr>
            <a:solidFill>
              <a:srgbClr val="0000FF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Character</c:v>
                </c:pt>
                <c:pt idx="1">
                  <c:v>WARD</c:v>
                </c:pt>
                <c:pt idx="2">
                  <c:v>MNIST</c:v>
                </c:pt>
                <c:pt idx="3">
                  <c:v>USPS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3.27</c:v>
                </c:pt>
                <c:pt idx="1">
                  <c:v>4.5</c:v>
                </c:pt>
                <c:pt idx="2">
                  <c:v>3.63</c:v>
                </c:pt>
                <c:pt idx="3">
                  <c:v>1.9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ABD-415C-9400-896CA285E6E3}"/>
            </c:ext>
          </c:extLst>
        </c:ser>
        <c:ser>
          <c:idx val="0"/>
          <c:order val="2"/>
          <c:tx>
            <c:strRef>
              <c:f>Sheet1!$B$1</c:f>
              <c:strCache>
                <c:ptCount val="1"/>
                <c:pt idx="0">
                  <c:v>Logistic-L1</c:v>
                </c:pt>
              </c:strCache>
            </c:strRef>
          </c:tx>
          <c:spPr>
            <a:solidFill>
              <a:srgbClr val="777777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Character</c:v>
                </c:pt>
                <c:pt idx="1">
                  <c:v>WARD</c:v>
                </c:pt>
                <c:pt idx="2">
                  <c:v>MNIST</c:v>
                </c:pt>
                <c:pt idx="3">
                  <c:v>USPS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7.2359999999999998</c:v>
                </c:pt>
                <c:pt idx="1">
                  <c:v>8.7799999999999994</c:v>
                </c:pt>
                <c:pt idx="2">
                  <c:v>8.82</c:v>
                </c:pt>
                <c:pt idx="3">
                  <c:v>4.2480000000000002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BD-415C-9400-896CA285E6E3}"/>
            </c:ext>
          </c:extLst>
        </c:ser>
        <c:ser>
          <c:idx val="3"/>
          <c:order val="3"/>
          <c:tx>
            <c:strRef>
              <c:f>Sheet1!$D$1</c:f>
              <c:strCache>
                <c:ptCount val="1"/>
                <c:pt idx="0">
                  <c:v>NeuralNet Pruning</c:v>
                </c:pt>
              </c:strCache>
            </c:strRef>
          </c:tx>
          <c:spPr>
            <a:solidFill>
              <a:srgbClr val="00FF00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Character</c:v>
                </c:pt>
                <c:pt idx="1">
                  <c:v>WARD</c:v>
                </c:pt>
                <c:pt idx="2">
                  <c:v>MNIST</c:v>
                </c:pt>
                <c:pt idx="3">
                  <c:v>USPS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9.0850000000000009</c:v>
                </c:pt>
                <c:pt idx="1">
                  <c:v>17.494</c:v>
                </c:pt>
                <c:pt idx="2">
                  <c:v>13.414</c:v>
                </c:pt>
                <c:pt idx="3">
                  <c:v>7.3689999999999998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ABD-415C-9400-896CA285E6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38015232"/>
        <c:axId val="438010920"/>
      </c:barChart>
      <c:catAx>
        <c:axId val="4380152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lang="en-US" sz="2400" b="0" i="0" u="none" strike="noStrike" kern="1200" baseline="0">
                <a:solidFill>
                  <a:schemeClr val="bg1"/>
                </a:solidFill>
                <a:effectLst>
                  <a:outerShdw sx="1000" sy="1000" algn="ctr" rotWithShape="0">
                    <a:schemeClr val="bg1"/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8010920"/>
        <c:crosses val="autoZero"/>
        <c:auto val="1"/>
        <c:lblAlgn val="ctr"/>
        <c:lblOffset val="1"/>
        <c:noMultiLvlLbl val="0"/>
      </c:catAx>
      <c:valAx>
        <c:axId val="438010920"/>
        <c:scaling>
          <c:orientation val="minMax"/>
          <c:max val="19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lang="en-US" sz="2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8015232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000000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IN" sz="2400" dirty="0">
                <a:solidFill>
                  <a:schemeClr val="bg1"/>
                </a:solidFill>
              </a:rPr>
              <a:t>Energy Consumed (mJ)</a:t>
            </a:r>
          </a:p>
        </c:rich>
      </c:tx>
      <c:layout>
        <c:manualLayout>
          <c:xMode val="edge"/>
          <c:yMode val="edge"/>
          <c:x val="0.39279936855584252"/>
          <c:y val="6.5046254163102918E-5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7.0526611384279722E-2"/>
          <c:y val="8.5679325390462982E-2"/>
          <c:w val="0.94361459794949665"/>
          <c:h val="0.48424768015958009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Bonsai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Character</c:v>
                </c:pt>
                <c:pt idx="1">
                  <c:v>WARD</c:v>
                </c:pt>
                <c:pt idx="2">
                  <c:v>MNIST</c:v>
                </c:pt>
                <c:pt idx="3">
                  <c:v>USPS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0.735322896</c:v>
                </c:pt>
                <c:pt idx="1">
                  <c:v>1.1155022999999999</c:v>
                </c:pt>
                <c:pt idx="2">
                  <c:v>0.72271980000000002</c:v>
                </c:pt>
                <c:pt idx="3">
                  <c:v>0.38800079999999998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31B-4D6E-B00C-070911D8E369}"/>
            </c:ext>
          </c:extLst>
        </c:ser>
        <c:ser>
          <c:idx val="4"/>
          <c:order val="1"/>
          <c:tx>
            <c:v>ProtoNN</c:v>
          </c:tx>
          <c:spPr>
            <a:solidFill>
              <a:srgbClr val="0000FF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Character</c:v>
                </c:pt>
                <c:pt idx="1">
                  <c:v>WARD</c:v>
                </c:pt>
                <c:pt idx="2">
                  <c:v>MNIST</c:v>
                </c:pt>
                <c:pt idx="3">
                  <c:v>USPS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1.1220000000000001</c:v>
                </c:pt>
                <c:pt idx="1">
                  <c:v>1.56</c:v>
                </c:pt>
                <c:pt idx="2">
                  <c:v>1.252</c:v>
                </c:pt>
                <c:pt idx="3">
                  <c:v>0.66500000000000004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31B-4D6E-B00C-070911D8E369}"/>
            </c:ext>
          </c:extLst>
        </c:ser>
        <c:ser>
          <c:idx val="0"/>
          <c:order val="2"/>
          <c:tx>
            <c:strRef>
              <c:f>Sheet1!$B$1</c:f>
              <c:strCache>
                <c:ptCount val="1"/>
                <c:pt idx="0">
                  <c:v>Logistic-L1</c:v>
                </c:pt>
              </c:strCache>
            </c:strRef>
          </c:tx>
          <c:spPr>
            <a:solidFill>
              <a:srgbClr val="777777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Character</c:v>
                </c:pt>
                <c:pt idx="1">
                  <c:v>WARD</c:v>
                </c:pt>
                <c:pt idx="2">
                  <c:v>MNIST</c:v>
                </c:pt>
                <c:pt idx="3">
                  <c:v>USPS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2.4714558000000002</c:v>
                </c:pt>
                <c:pt idx="1">
                  <c:v>2.9969999999999999</c:v>
                </c:pt>
                <c:pt idx="2">
                  <c:v>2.9971065600000002</c:v>
                </c:pt>
                <c:pt idx="3">
                  <c:v>1.4435043839999999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1B-4D6E-B00C-070911D8E369}"/>
            </c:ext>
          </c:extLst>
        </c:ser>
        <c:ser>
          <c:idx val="2"/>
          <c:order val="3"/>
          <c:tx>
            <c:strRef>
              <c:f>Sheet1!$D$1</c:f>
              <c:strCache>
                <c:ptCount val="1"/>
                <c:pt idx="0">
                  <c:v>NeuralNet Pruning</c:v>
                </c:pt>
              </c:strCache>
            </c:strRef>
          </c:tx>
          <c:spPr>
            <a:solidFill>
              <a:srgbClr val="00FF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Character</c:v>
                </c:pt>
                <c:pt idx="1">
                  <c:v>WARD</c:v>
                </c:pt>
                <c:pt idx="2">
                  <c:v>MNIST</c:v>
                </c:pt>
                <c:pt idx="3">
                  <c:v>USPS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3.1345248700000004</c:v>
                </c:pt>
                <c:pt idx="1">
                  <c:v>6.0358148679999992</c:v>
                </c:pt>
                <c:pt idx="2">
                  <c:v>4.5581845119999995</c:v>
                </c:pt>
                <c:pt idx="3">
                  <c:v>2.5168819499999997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31B-4D6E-B00C-070911D8E3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38009352"/>
        <c:axId val="438012880"/>
      </c:barChart>
      <c:catAx>
        <c:axId val="4380093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lang="en-US" sz="2400" b="0" i="0" u="none" strike="noStrike" kern="1200" baseline="0">
                <a:solidFill>
                  <a:schemeClr val="bg1"/>
                </a:solidFill>
                <a:effectLst>
                  <a:outerShdw sx="1000" sy="1000" algn="ctr" rotWithShape="0">
                    <a:schemeClr val="bg1"/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8012880"/>
        <c:crosses val="autoZero"/>
        <c:auto val="1"/>
        <c:lblAlgn val="ctr"/>
        <c:lblOffset val="1"/>
        <c:noMultiLvlLbl val="0"/>
      </c:catAx>
      <c:valAx>
        <c:axId val="438012880"/>
        <c:scaling>
          <c:orientation val="minMax"/>
          <c:max val="7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lang="en-US" sz="2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8009352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67615190972653794"/>
          <c:w val="1"/>
          <c:h val="0.2642148828355244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24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surface3DChart>
        <c:wireframe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/>
            <a:effectLst/>
            <a:sp3d/>
          </c:spPr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615-4DB0-8876-F2448D7F6FA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1"/>
            </a:solidFill>
            <a:ln/>
            <a:effectLst/>
            <a:sp3d/>
          </c:spPr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3615-4DB0-8876-F2448D7F6FA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/>
            <a:effectLst/>
            <a:sp3d/>
          </c:spPr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3615-4DB0-8876-F2448D7F6FA8}"/>
            </c:ext>
          </c:extLst>
        </c:ser>
        <c:bandFmts>
          <c:bandFmt>
            <c:idx val="0"/>
            <c:spPr>
              <a:solidFill>
                <a:schemeClr val="accent1">
                  <a:shade val="65000"/>
                </a:schemeClr>
              </a:solidFill>
              <a:ln/>
              <a:effectLst/>
              <a:sp3d/>
            </c:spPr>
          </c:bandFmt>
          <c:bandFmt>
            <c:idx val="1"/>
            <c:spPr>
              <a:solidFill>
                <a:schemeClr val="accent1"/>
              </a:solidFill>
              <a:ln/>
              <a:effectLst/>
              <a:sp3d/>
            </c:spPr>
          </c:bandFmt>
          <c:bandFmt>
            <c:idx val="2"/>
            <c:spPr>
              <a:solidFill>
                <a:schemeClr val="accent1">
                  <a:tint val="65000"/>
                </a:schemeClr>
              </a:solidFill>
              <a:ln/>
              <a:effectLst/>
              <a:sp3d/>
            </c:spPr>
          </c:bandFmt>
          <c:bandFmt>
            <c:idx val="3"/>
            <c:spPr>
              <a:solidFill>
                <a:schemeClr val="accent1">
                  <a:tint val="30000"/>
                </a:schemeClr>
              </a:solidFill>
              <a:ln/>
              <a:effectLst/>
              <a:sp3d/>
            </c:spPr>
          </c:bandFmt>
          <c:bandFmt>
            <c:idx val="4"/>
            <c:spPr>
              <a:solidFill>
                <a:schemeClr val="accent1">
                  <a:tint val="95000"/>
                </a:schemeClr>
              </a:solidFill>
              <a:ln/>
              <a:effectLst/>
              <a:sp3d/>
            </c:spPr>
          </c:bandFmt>
          <c:bandFmt>
            <c:idx val="5"/>
            <c:spPr>
              <a:solidFill>
                <a:schemeClr val="accent1">
                  <a:tint val="60000"/>
                </a:schemeClr>
              </a:solidFill>
              <a:ln/>
              <a:effectLst/>
              <a:sp3d/>
            </c:spPr>
          </c:bandFmt>
          <c:bandFmt>
            <c:idx val="6"/>
            <c:spPr>
              <a:solidFill>
                <a:schemeClr val="accent1">
                  <a:tint val="25000"/>
                </a:schemeClr>
              </a:solidFill>
              <a:ln/>
              <a:effectLst/>
              <a:sp3d/>
            </c:spPr>
          </c:bandFmt>
          <c:bandFmt>
            <c:idx val="7"/>
            <c:spPr>
              <a:solidFill>
                <a:schemeClr val="accent1">
                  <a:tint val="90000"/>
                </a:schemeClr>
              </a:solidFill>
              <a:ln/>
              <a:effectLst/>
              <a:sp3d/>
            </c:spPr>
          </c:bandFmt>
          <c:bandFmt>
            <c:idx val="8"/>
            <c:spPr>
              <a:solidFill>
                <a:schemeClr val="accent1">
                  <a:tint val="55000"/>
                </a:schemeClr>
              </a:solidFill>
              <a:ln/>
              <a:effectLst/>
              <a:sp3d/>
            </c:spPr>
          </c:bandFmt>
          <c:bandFmt>
            <c:idx val="9"/>
            <c:spPr>
              <a:solidFill>
                <a:schemeClr val="accent1">
                  <a:tint val="20000"/>
                </a:schemeClr>
              </a:solidFill>
              <a:ln/>
              <a:effectLst/>
              <a:sp3d/>
            </c:spPr>
          </c:bandFmt>
          <c:bandFmt>
            <c:idx val="10"/>
            <c:spPr>
              <a:solidFill>
                <a:schemeClr val="accent1">
                  <a:tint val="85000"/>
                </a:schemeClr>
              </a:solidFill>
              <a:ln/>
              <a:effectLst/>
              <a:sp3d/>
            </c:spPr>
          </c:bandFmt>
          <c:bandFmt>
            <c:idx val="11"/>
            <c:spPr>
              <a:solidFill>
                <a:schemeClr val="accent1">
                  <a:tint val="50000"/>
                </a:schemeClr>
              </a:solidFill>
              <a:ln/>
              <a:effectLst/>
              <a:sp3d/>
            </c:spPr>
          </c:bandFmt>
          <c:bandFmt>
            <c:idx val="12"/>
            <c:spPr>
              <a:solidFill>
                <a:schemeClr val="accent1">
                  <a:tint val="15000"/>
                </a:schemeClr>
              </a:solidFill>
              <a:ln/>
              <a:effectLst/>
              <a:sp3d/>
            </c:spPr>
          </c:bandFmt>
          <c:bandFmt>
            <c:idx val="13"/>
            <c:spPr>
              <a:solidFill>
                <a:schemeClr val="accent1">
                  <a:tint val="80000"/>
                </a:schemeClr>
              </a:solidFill>
              <a:ln/>
              <a:effectLst/>
              <a:sp3d/>
            </c:spPr>
          </c:bandFmt>
          <c:bandFmt>
            <c:idx val="14"/>
            <c:spPr>
              <a:solidFill>
                <a:schemeClr val="accent1">
                  <a:tint val="45000"/>
                </a:schemeClr>
              </a:solidFill>
              <a:ln/>
              <a:effectLst/>
              <a:sp3d/>
            </c:spPr>
          </c:bandFmt>
        </c:bandFmts>
        <c:axId val="351347688"/>
        <c:axId val="351354352"/>
        <c:axId val="354284344"/>
      </c:surface3DChart>
      <c:catAx>
        <c:axId val="3513476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1354352"/>
        <c:crosses val="autoZero"/>
        <c:auto val="1"/>
        <c:lblAlgn val="ctr"/>
        <c:lblOffset val="100"/>
        <c:noMultiLvlLbl val="0"/>
      </c:catAx>
      <c:valAx>
        <c:axId val="351354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1347688"/>
        <c:crosses val="autoZero"/>
        <c:crossBetween val="midCat"/>
      </c:valAx>
      <c:serAx>
        <c:axId val="354284344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1354352"/>
        <c:crosses val="autoZero"/>
      </c:ser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surface3DChart>
        <c:wireframe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/>
            <a:effectLst/>
            <a:sp3d/>
          </c:spPr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0-3615-4DB0-8876-F2448D7F6FA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1"/>
            </a:solidFill>
            <a:ln/>
            <a:effectLst/>
            <a:sp3d/>
          </c:spPr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3615-4DB0-8876-F2448D7F6FA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/>
            <a:effectLst/>
            <a:sp3d/>
          </c:spPr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3615-4DB0-8876-F2448D7F6FA8}"/>
            </c:ext>
          </c:extLst>
        </c:ser>
        <c:bandFmts>
          <c:bandFmt>
            <c:idx val="0"/>
            <c:spPr>
              <a:solidFill>
                <a:schemeClr val="accent1">
                  <a:shade val="65000"/>
                </a:schemeClr>
              </a:solidFill>
              <a:ln/>
              <a:effectLst/>
              <a:sp3d/>
            </c:spPr>
          </c:bandFmt>
          <c:bandFmt>
            <c:idx val="1"/>
            <c:spPr>
              <a:solidFill>
                <a:schemeClr val="accent1"/>
              </a:solidFill>
              <a:ln/>
              <a:effectLst/>
              <a:sp3d/>
            </c:spPr>
          </c:bandFmt>
          <c:bandFmt>
            <c:idx val="2"/>
            <c:spPr>
              <a:solidFill>
                <a:schemeClr val="accent1">
                  <a:tint val="65000"/>
                </a:schemeClr>
              </a:solidFill>
              <a:ln/>
              <a:effectLst/>
              <a:sp3d/>
            </c:spPr>
          </c:bandFmt>
          <c:bandFmt>
            <c:idx val="3"/>
            <c:spPr>
              <a:solidFill>
                <a:schemeClr val="accent1">
                  <a:tint val="30000"/>
                </a:schemeClr>
              </a:solidFill>
              <a:ln/>
              <a:effectLst/>
              <a:sp3d/>
            </c:spPr>
          </c:bandFmt>
          <c:bandFmt>
            <c:idx val="4"/>
            <c:spPr>
              <a:solidFill>
                <a:schemeClr val="accent1">
                  <a:tint val="95000"/>
                </a:schemeClr>
              </a:solidFill>
              <a:ln/>
              <a:effectLst/>
              <a:sp3d/>
            </c:spPr>
          </c:bandFmt>
          <c:bandFmt>
            <c:idx val="5"/>
            <c:spPr>
              <a:solidFill>
                <a:schemeClr val="accent1">
                  <a:tint val="60000"/>
                </a:schemeClr>
              </a:solidFill>
              <a:ln/>
              <a:effectLst/>
              <a:sp3d/>
            </c:spPr>
          </c:bandFmt>
          <c:bandFmt>
            <c:idx val="6"/>
            <c:spPr>
              <a:solidFill>
                <a:schemeClr val="accent1">
                  <a:tint val="25000"/>
                </a:schemeClr>
              </a:solidFill>
              <a:ln/>
              <a:effectLst/>
              <a:sp3d/>
            </c:spPr>
          </c:bandFmt>
          <c:bandFmt>
            <c:idx val="7"/>
            <c:spPr>
              <a:solidFill>
                <a:schemeClr val="accent1">
                  <a:tint val="90000"/>
                </a:schemeClr>
              </a:solidFill>
              <a:ln/>
              <a:effectLst/>
              <a:sp3d/>
            </c:spPr>
          </c:bandFmt>
          <c:bandFmt>
            <c:idx val="8"/>
            <c:spPr>
              <a:solidFill>
                <a:schemeClr val="accent1">
                  <a:tint val="55000"/>
                </a:schemeClr>
              </a:solidFill>
              <a:ln/>
              <a:effectLst/>
              <a:sp3d/>
            </c:spPr>
          </c:bandFmt>
          <c:bandFmt>
            <c:idx val="9"/>
            <c:spPr>
              <a:solidFill>
                <a:schemeClr val="accent1">
                  <a:tint val="20000"/>
                </a:schemeClr>
              </a:solidFill>
              <a:ln/>
              <a:effectLst/>
              <a:sp3d/>
            </c:spPr>
          </c:bandFmt>
          <c:bandFmt>
            <c:idx val="10"/>
            <c:spPr>
              <a:solidFill>
                <a:schemeClr val="accent1">
                  <a:tint val="85000"/>
                </a:schemeClr>
              </a:solidFill>
              <a:ln/>
              <a:effectLst/>
              <a:sp3d/>
            </c:spPr>
          </c:bandFmt>
          <c:bandFmt>
            <c:idx val="11"/>
            <c:spPr>
              <a:solidFill>
                <a:schemeClr val="accent1">
                  <a:tint val="50000"/>
                </a:schemeClr>
              </a:solidFill>
              <a:ln/>
              <a:effectLst/>
              <a:sp3d/>
            </c:spPr>
          </c:bandFmt>
          <c:bandFmt>
            <c:idx val="12"/>
            <c:spPr>
              <a:solidFill>
                <a:schemeClr val="accent1">
                  <a:tint val="15000"/>
                </a:schemeClr>
              </a:solidFill>
              <a:ln/>
              <a:effectLst/>
              <a:sp3d/>
            </c:spPr>
          </c:bandFmt>
          <c:bandFmt>
            <c:idx val="13"/>
            <c:spPr>
              <a:solidFill>
                <a:schemeClr val="accent1">
                  <a:tint val="80000"/>
                </a:schemeClr>
              </a:solidFill>
              <a:ln/>
              <a:effectLst/>
              <a:sp3d/>
            </c:spPr>
          </c:bandFmt>
          <c:bandFmt>
            <c:idx val="14"/>
            <c:spPr>
              <a:solidFill>
                <a:schemeClr val="accent1">
                  <a:tint val="45000"/>
                </a:schemeClr>
              </a:solidFill>
              <a:ln/>
              <a:effectLst/>
              <a:sp3d/>
            </c:spPr>
          </c:bandFmt>
        </c:bandFmts>
        <c:axId val="394270112"/>
        <c:axId val="394271288"/>
        <c:axId val="290485784"/>
      </c:surface3DChart>
      <c:catAx>
        <c:axId val="3942701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4271288"/>
        <c:crosses val="autoZero"/>
        <c:auto val="1"/>
        <c:lblAlgn val="ctr"/>
        <c:lblOffset val="100"/>
        <c:noMultiLvlLbl val="0"/>
      </c:catAx>
      <c:valAx>
        <c:axId val="394271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4270112"/>
        <c:crosses val="autoZero"/>
        <c:crossBetween val="midCat"/>
      </c:valAx>
      <c:serAx>
        <c:axId val="290485784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4271288"/>
        <c:crosses val="autoZero"/>
      </c:ser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surface3DChart>
        <c:wireframe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/>
            <a:effectLst/>
            <a:sp3d/>
          </c:spPr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0-7543-479B-B213-54959CE2B0C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1"/>
            </a:solidFill>
            <a:ln/>
            <a:effectLst/>
            <a:sp3d/>
          </c:spPr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7543-479B-B213-54959CE2B0C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/>
            <a:effectLst/>
            <a:sp3d/>
          </c:spPr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7543-479B-B213-54959CE2B0CD}"/>
            </c:ext>
          </c:extLst>
        </c:ser>
        <c:bandFmts>
          <c:bandFmt>
            <c:idx val="0"/>
            <c:spPr>
              <a:solidFill>
                <a:schemeClr val="accent1">
                  <a:shade val="65000"/>
                </a:schemeClr>
              </a:solidFill>
              <a:ln/>
              <a:effectLst/>
              <a:sp3d/>
            </c:spPr>
          </c:bandFmt>
          <c:bandFmt>
            <c:idx val="1"/>
            <c:spPr>
              <a:solidFill>
                <a:schemeClr val="accent1"/>
              </a:solidFill>
              <a:ln/>
              <a:effectLst/>
              <a:sp3d/>
            </c:spPr>
          </c:bandFmt>
          <c:bandFmt>
            <c:idx val="2"/>
            <c:spPr>
              <a:solidFill>
                <a:schemeClr val="accent1">
                  <a:tint val="65000"/>
                </a:schemeClr>
              </a:solidFill>
              <a:ln/>
              <a:effectLst/>
              <a:sp3d/>
            </c:spPr>
          </c:bandFmt>
          <c:bandFmt>
            <c:idx val="3"/>
            <c:spPr>
              <a:solidFill>
                <a:schemeClr val="accent1">
                  <a:tint val="30000"/>
                </a:schemeClr>
              </a:solidFill>
              <a:ln/>
              <a:effectLst/>
              <a:sp3d/>
            </c:spPr>
          </c:bandFmt>
          <c:bandFmt>
            <c:idx val="4"/>
            <c:spPr>
              <a:solidFill>
                <a:schemeClr val="accent1">
                  <a:tint val="95000"/>
                </a:schemeClr>
              </a:solidFill>
              <a:ln/>
              <a:effectLst/>
              <a:sp3d/>
            </c:spPr>
          </c:bandFmt>
          <c:bandFmt>
            <c:idx val="5"/>
            <c:spPr>
              <a:solidFill>
                <a:schemeClr val="accent1">
                  <a:tint val="60000"/>
                </a:schemeClr>
              </a:solidFill>
              <a:ln/>
              <a:effectLst/>
              <a:sp3d/>
            </c:spPr>
          </c:bandFmt>
          <c:bandFmt>
            <c:idx val="6"/>
            <c:spPr>
              <a:solidFill>
                <a:schemeClr val="accent1">
                  <a:tint val="25000"/>
                </a:schemeClr>
              </a:solidFill>
              <a:ln/>
              <a:effectLst/>
              <a:sp3d/>
            </c:spPr>
          </c:bandFmt>
          <c:bandFmt>
            <c:idx val="7"/>
            <c:spPr>
              <a:solidFill>
                <a:schemeClr val="accent1">
                  <a:tint val="90000"/>
                </a:schemeClr>
              </a:solidFill>
              <a:ln/>
              <a:effectLst/>
              <a:sp3d/>
            </c:spPr>
          </c:bandFmt>
          <c:bandFmt>
            <c:idx val="8"/>
            <c:spPr>
              <a:solidFill>
                <a:schemeClr val="accent1">
                  <a:tint val="55000"/>
                </a:schemeClr>
              </a:solidFill>
              <a:ln/>
              <a:effectLst/>
              <a:sp3d/>
            </c:spPr>
          </c:bandFmt>
          <c:bandFmt>
            <c:idx val="9"/>
            <c:spPr>
              <a:solidFill>
                <a:schemeClr val="accent1">
                  <a:tint val="20000"/>
                </a:schemeClr>
              </a:solidFill>
              <a:ln/>
              <a:effectLst/>
              <a:sp3d/>
            </c:spPr>
          </c:bandFmt>
          <c:bandFmt>
            <c:idx val="10"/>
            <c:spPr>
              <a:solidFill>
                <a:schemeClr val="accent1">
                  <a:tint val="85000"/>
                </a:schemeClr>
              </a:solidFill>
              <a:ln/>
              <a:effectLst/>
              <a:sp3d/>
            </c:spPr>
          </c:bandFmt>
          <c:bandFmt>
            <c:idx val="11"/>
            <c:spPr>
              <a:solidFill>
                <a:schemeClr val="accent1">
                  <a:tint val="50000"/>
                </a:schemeClr>
              </a:solidFill>
              <a:ln/>
              <a:effectLst/>
              <a:sp3d/>
            </c:spPr>
          </c:bandFmt>
          <c:bandFmt>
            <c:idx val="12"/>
            <c:spPr>
              <a:solidFill>
                <a:schemeClr val="accent1">
                  <a:tint val="15000"/>
                </a:schemeClr>
              </a:solidFill>
              <a:ln/>
              <a:effectLst/>
              <a:sp3d/>
            </c:spPr>
          </c:bandFmt>
          <c:bandFmt>
            <c:idx val="13"/>
            <c:spPr>
              <a:solidFill>
                <a:schemeClr val="accent1">
                  <a:tint val="80000"/>
                </a:schemeClr>
              </a:solidFill>
              <a:ln/>
              <a:effectLst/>
              <a:sp3d/>
            </c:spPr>
          </c:bandFmt>
          <c:bandFmt>
            <c:idx val="14"/>
            <c:spPr>
              <a:solidFill>
                <a:schemeClr val="accent1">
                  <a:tint val="45000"/>
                </a:schemeClr>
              </a:solidFill>
              <a:ln/>
              <a:effectLst/>
              <a:sp3d/>
            </c:spPr>
          </c:bandFmt>
        </c:bandFmts>
        <c:axId val="394276384"/>
        <c:axId val="394279520"/>
        <c:axId val="385507576"/>
      </c:surface3DChart>
      <c:catAx>
        <c:axId val="3942763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4279520"/>
        <c:crosses val="autoZero"/>
        <c:auto val="1"/>
        <c:lblAlgn val="ctr"/>
        <c:lblOffset val="100"/>
        <c:noMultiLvlLbl val="0"/>
      </c:catAx>
      <c:valAx>
        <c:axId val="394279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4276384"/>
        <c:crosses val="autoZero"/>
        <c:crossBetween val="midCat"/>
      </c:valAx>
      <c:serAx>
        <c:axId val="385507576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4279520"/>
        <c:crosses val="autoZero"/>
      </c:ser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surface3DChart>
        <c:wireframe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/>
            <a:effectLst/>
            <a:sp3d/>
          </c:spPr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0-FF2C-43E6-95BE-0A3312BBB72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1"/>
            </a:solidFill>
            <a:ln/>
            <a:effectLst/>
            <a:sp3d/>
          </c:spPr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FF2C-43E6-95BE-0A3312BBB72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/>
            <a:effectLst/>
            <a:sp3d/>
          </c:spPr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FF2C-43E6-95BE-0A3312BBB721}"/>
            </c:ext>
          </c:extLst>
        </c:ser>
        <c:bandFmts>
          <c:bandFmt>
            <c:idx val="0"/>
            <c:spPr>
              <a:solidFill>
                <a:schemeClr val="accent1">
                  <a:shade val="65000"/>
                </a:schemeClr>
              </a:solidFill>
              <a:ln/>
              <a:effectLst/>
              <a:sp3d/>
            </c:spPr>
          </c:bandFmt>
          <c:bandFmt>
            <c:idx val="1"/>
            <c:spPr>
              <a:solidFill>
                <a:schemeClr val="accent1"/>
              </a:solidFill>
              <a:ln/>
              <a:effectLst/>
              <a:sp3d/>
            </c:spPr>
          </c:bandFmt>
          <c:bandFmt>
            <c:idx val="2"/>
            <c:spPr>
              <a:solidFill>
                <a:schemeClr val="accent1">
                  <a:tint val="65000"/>
                </a:schemeClr>
              </a:solidFill>
              <a:ln/>
              <a:effectLst/>
              <a:sp3d/>
            </c:spPr>
          </c:bandFmt>
          <c:bandFmt>
            <c:idx val="3"/>
            <c:spPr>
              <a:solidFill>
                <a:schemeClr val="accent1">
                  <a:tint val="30000"/>
                </a:schemeClr>
              </a:solidFill>
              <a:ln/>
              <a:effectLst/>
              <a:sp3d/>
            </c:spPr>
          </c:bandFmt>
          <c:bandFmt>
            <c:idx val="4"/>
            <c:spPr>
              <a:solidFill>
                <a:schemeClr val="accent1">
                  <a:tint val="95000"/>
                </a:schemeClr>
              </a:solidFill>
              <a:ln/>
              <a:effectLst/>
              <a:sp3d/>
            </c:spPr>
          </c:bandFmt>
          <c:bandFmt>
            <c:idx val="5"/>
            <c:spPr>
              <a:solidFill>
                <a:schemeClr val="accent1">
                  <a:tint val="60000"/>
                </a:schemeClr>
              </a:solidFill>
              <a:ln/>
              <a:effectLst/>
              <a:sp3d/>
            </c:spPr>
          </c:bandFmt>
          <c:bandFmt>
            <c:idx val="6"/>
            <c:spPr>
              <a:solidFill>
                <a:schemeClr val="accent1">
                  <a:tint val="25000"/>
                </a:schemeClr>
              </a:solidFill>
              <a:ln/>
              <a:effectLst/>
              <a:sp3d/>
            </c:spPr>
          </c:bandFmt>
          <c:bandFmt>
            <c:idx val="7"/>
            <c:spPr>
              <a:solidFill>
                <a:schemeClr val="accent1">
                  <a:tint val="90000"/>
                </a:schemeClr>
              </a:solidFill>
              <a:ln/>
              <a:effectLst/>
              <a:sp3d/>
            </c:spPr>
          </c:bandFmt>
          <c:bandFmt>
            <c:idx val="8"/>
            <c:spPr>
              <a:solidFill>
                <a:schemeClr val="accent1">
                  <a:tint val="55000"/>
                </a:schemeClr>
              </a:solidFill>
              <a:ln/>
              <a:effectLst/>
              <a:sp3d/>
            </c:spPr>
          </c:bandFmt>
          <c:bandFmt>
            <c:idx val="9"/>
            <c:spPr>
              <a:solidFill>
                <a:schemeClr val="accent1">
                  <a:tint val="20000"/>
                </a:schemeClr>
              </a:solidFill>
              <a:ln/>
              <a:effectLst/>
              <a:sp3d/>
            </c:spPr>
          </c:bandFmt>
          <c:bandFmt>
            <c:idx val="10"/>
            <c:spPr>
              <a:solidFill>
                <a:schemeClr val="accent1">
                  <a:tint val="85000"/>
                </a:schemeClr>
              </a:solidFill>
              <a:ln/>
              <a:effectLst/>
              <a:sp3d/>
            </c:spPr>
          </c:bandFmt>
          <c:bandFmt>
            <c:idx val="11"/>
            <c:spPr>
              <a:solidFill>
                <a:schemeClr val="accent1">
                  <a:tint val="50000"/>
                </a:schemeClr>
              </a:solidFill>
              <a:ln/>
              <a:effectLst/>
              <a:sp3d/>
            </c:spPr>
          </c:bandFmt>
          <c:bandFmt>
            <c:idx val="12"/>
            <c:spPr>
              <a:solidFill>
                <a:schemeClr val="accent1">
                  <a:tint val="15000"/>
                </a:schemeClr>
              </a:solidFill>
              <a:ln/>
              <a:effectLst/>
              <a:sp3d/>
            </c:spPr>
          </c:bandFmt>
          <c:bandFmt>
            <c:idx val="13"/>
            <c:spPr>
              <a:solidFill>
                <a:schemeClr val="accent1">
                  <a:tint val="80000"/>
                </a:schemeClr>
              </a:solidFill>
              <a:ln/>
              <a:effectLst/>
              <a:sp3d/>
            </c:spPr>
          </c:bandFmt>
          <c:bandFmt>
            <c:idx val="14"/>
            <c:spPr>
              <a:solidFill>
                <a:schemeClr val="accent1">
                  <a:tint val="45000"/>
                </a:schemeClr>
              </a:solidFill>
              <a:ln/>
              <a:effectLst/>
              <a:sp3d/>
            </c:spPr>
          </c:bandFmt>
        </c:bandFmts>
        <c:axId val="345126904"/>
        <c:axId val="345119064"/>
        <c:axId val="384598576"/>
      </c:surface3DChart>
      <c:catAx>
        <c:axId val="3451269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5119064"/>
        <c:crosses val="autoZero"/>
        <c:auto val="1"/>
        <c:lblAlgn val="ctr"/>
        <c:lblOffset val="100"/>
        <c:noMultiLvlLbl val="0"/>
      </c:catAx>
      <c:valAx>
        <c:axId val="345119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5126904"/>
        <c:crosses val="autoZero"/>
        <c:crossBetween val="midCat"/>
      </c:valAx>
      <c:serAx>
        <c:axId val="384598576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5119064"/>
        <c:crosses val="autoZero"/>
      </c:ser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lang="en-US"/>
            </a:pPr>
            <a:r>
              <a:rPr lang="en-US" sz="2400" dirty="0">
                <a:solidFill>
                  <a:schemeClr val="bg1"/>
                </a:solidFill>
              </a:rPr>
              <a:t>Accuracy (%)</a:t>
            </a:r>
          </a:p>
        </c:rich>
      </c:tx>
      <c:layout>
        <c:manualLayout>
          <c:xMode val="edge"/>
          <c:yMode val="edge"/>
          <c:x val="0.40885691409116492"/>
          <c:y val="0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8.9402924074931667E-2"/>
          <c:y val="0.12409928878255852"/>
          <c:w val="0.89523556552709449"/>
          <c:h val="0.4031453990738643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Bonsai (16K)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Eye </c:v>
                </c:pt>
                <c:pt idx="1">
                  <c:v>CIFAR10 </c:v>
                </c:pt>
                <c:pt idx="2">
                  <c:v>RTWhale</c:v>
                </c:pt>
                <c:pt idx="3">
                  <c:v>USPS 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89.79</c:v>
                </c:pt>
                <c:pt idx="1">
                  <c:v>76.64</c:v>
                </c:pt>
                <c:pt idx="2">
                  <c:v>59.73</c:v>
                </c:pt>
                <c:pt idx="3">
                  <c:v>95.96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042-45B3-832B-90E445408D4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ProtoNN (16K)</c:v>
                </c:pt>
              </c:strCache>
            </c:strRef>
          </c:tx>
          <c:spPr>
            <a:solidFill>
              <a:srgbClr val="00FF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Eye </c:v>
                </c:pt>
                <c:pt idx="1">
                  <c:v>CIFAR10 </c:v>
                </c:pt>
                <c:pt idx="2">
                  <c:v>RTWhale</c:v>
                </c:pt>
                <c:pt idx="3">
                  <c:v>USPS 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91.32</c:v>
                </c:pt>
                <c:pt idx="1">
                  <c:v>75.959999999999994</c:v>
                </c:pt>
                <c:pt idx="2">
                  <c:v>0</c:v>
                </c:pt>
                <c:pt idx="3">
                  <c:v>95.52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042-45B3-832B-90E445408D4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GBDT</c:v>
                </c:pt>
              </c:strCache>
            </c:strRef>
          </c:tx>
          <c:spPr>
            <a:solidFill>
              <a:srgbClr val="FF00FF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Eye </c:v>
                </c:pt>
                <c:pt idx="1">
                  <c:v>CIFAR10 </c:v>
                </c:pt>
                <c:pt idx="2">
                  <c:v>RTWhale</c:v>
                </c:pt>
                <c:pt idx="3">
                  <c:v>USPS 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84.18</c:v>
                </c:pt>
                <c:pt idx="1">
                  <c:v>76.680000000000007</c:v>
                </c:pt>
                <c:pt idx="2">
                  <c:v>59.4</c:v>
                </c:pt>
                <c:pt idx="3">
                  <c:v>96.11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042-45B3-832B-90E445408D4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kNN</c:v>
                </c:pt>
              </c:strCache>
            </c:strRef>
          </c:tx>
          <c:spPr>
            <a:solidFill>
              <a:srgbClr val="0000FF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Eye </c:v>
                </c:pt>
                <c:pt idx="1">
                  <c:v>CIFAR10 </c:v>
                </c:pt>
                <c:pt idx="2">
                  <c:v>RTWhale</c:v>
                </c:pt>
                <c:pt idx="3">
                  <c:v>USPS 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76.02</c:v>
                </c:pt>
                <c:pt idx="1">
                  <c:v>73.930000000000007</c:v>
                </c:pt>
                <c:pt idx="2">
                  <c:v>51.84</c:v>
                </c:pt>
                <c:pt idx="3">
                  <c:v>96.71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042-45B3-832B-90E445408D4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RBF-SVM</c:v>
                </c:pt>
              </c:strCache>
            </c:strRef>
          </c:tx>
          <c:spPr>
            <a:solidFill>
              <a:srgbClr val="BF420C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Eye </c:v>
                </c:pt>
                <c:pt idx="1">
                  <c:v>CIFAR10 </c:v>
                </c:pt>
                <c:pt idx="2">
                  <c:v>RTWhale</c:v>
                </c:pt>
                <c:pt idx="3">
                  <c:v>USPS 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90.81</c:v>
                </c:pt>
                <c:pt idx="1">
                  <c:v>81.58</c:v>
                </c:pt>
                <c:pt idx="2">
                  <c:v>54.16</c:v>
                </c:pt>
                <c:pt idx="3">
                  <c:v>97.15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042-45B3-832B-90E445408D4A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Neural Net</c:v>
                </c:pt>
              </c:strCache>
            </c:strRef>
          </c:tx>
          <c:spPr>
            <a:solidFill>
              <a:srgbClr val="357F68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Eye </c:v>
                </c:pt>
                <c:pt idx="1">
                  <c:v>CIFAR10 </c:v>
                </c:pt>
                <c:pt idx="2">
                  <c:v>RTWhale</c:v>
                </c:pt>
                <c:pt idx="3">
                  <c:v>USPS 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91.84</c:v>
                </c:pt>
                <c:pt idx="1">
                  <c:v>77.81</c:v>
                </c:pt>
                <c:pt idx="2">
                  <c:v>52.26</c:v>
                </c:pt>
                <c:pt idx="3">
                  <c:v>95.86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042-45B3-832B-90E445408D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45128080"/>
        <c:axId val="345127688"/>
      </c:barChart>
      <c:catAx>
        <c:axId val="3451280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lang="en-US" sz="2400" b="0" i="0" u="none" strike="noStrike" kern="1200" baseline="0">
                <a:solidFill>
                  <a:schemeClr val="bg1"/>
                </a:solidFill>
                <a:effectLst>
                  <a:outerShdw sx="1000" sy="1000" algn="ctr" rotWithShape="0">
                    <a:schemeClr val="bg1"/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5127688"/>
        <c:crosses val="autoZero"/>
        <c:auto val="1"/>
        <c:lblAlgn val="ctr"/>
        <c:lblOffset val="1"/>
        <c:noMultiLvlLbl val="0"/>
      </c:catAx>
      <c:valAx>
        <c:axId val="345127688"/>
        <c:scaling>
          <c:orientation val="minMax"/>
          <c:max val="100"/>
          <c:min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lang="en-US" sz="2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512808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lang="en-US"/>
            </a:pPr>
            <a:r>
              <a:rPr lang="en-US" sz="2400" dirty="0">
                <a:solidFill>
                  <a:schemeClr val="bg1"/>
                </a:solidFill>
              </a:rPr>
              <a:t>Model</a:t>
            </a:r>
            <a:r>
              <a:rPr lang="en-US" sz="2400" baseline="0" dirty="0">
                <a:solidFill>
                  <a:schemeClr val="bg1"/>
                </a:solidFill>
              </a:rPr>
              <a:t> Size</a:t>
            </a:r>
            <a:endParaRPr lang="en-US" sz="2400" dirty="0">
              <a:solidFill>
                <a:schemeClr val="bg1"/>
              </a:solidFill>
            </a:endParaRPr>
          </a:p>
        </c:rich>
      </c:tx>
      <c:layout>
        <c:manualLayout>
          <c:xMode val="edge"/>
          <c:yMode val="edge"/>
          <c:x val="0.42439901068002173"/>
          <c:y val="1.9651774795368542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7.6248667915884791E-2"/>
          <c:y val="8.5751914643399541E-2"/>
          <c:w val="0.92091372340174749"/>
          <c:h val="0.4627716244376918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Bonsai   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Eye </c:v>
                </c:pt>
                <c:pt idx="1">
                  <c:v>CIFAR-10 </c:v>
                </c:pt>
                <c:pt idx="2">
                  <c:v>RTWhale</c:v>
                </c:pt>
                <c:pt idx="3">
                  <c:v>USPS 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B3-41C4-B41E-337316AF687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ProtoNN </c:v>
                </c:pt>
              </c:strCache>
            </c:strRef>
          </c:tx>
          <c:spPr>
            <a:solidFill>
              <a:srgbClr val="00FF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Eye </c:v>
                </c:pt>
                <c:pt idx="1">
                  <c:v>CIFAR-10 </c:v>
                </c:pt>
                <c:pt idx="2">
                  <c:v>RTWhale</c:v>
                </c:pt>
                <c:pt idx="3">
                  <c:v>USPS 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B3-41C4-B41E-337316AF687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GBDT </c:v>
                </c:pt>
              </c:strCache>
            </c:strRef>
          </c:tx>
          <c:spPr>
            <a:solidFill>
              <a:srgbClr val="FF00FF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Eye </c:v>
                </c:pt>
                <c:pt idx="1">
                  <c:v>CIFAR-10 </c:v>
                </c:pt>
                <c:pt idx="2">
                  <c:v>RTWhale</c:v>
                </c:pt>
                <c:pt idx="3">
                  <c:v>USPS 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9.1946029750000005</c:v>
                </c:pt>
                <c:pt idx="1">
                  <c:v>9.2877123800000003</c:v>
                </c:pt>
                <c:pt idx="2">
                  <c:v>7.2877123800000003</c:v>
                </c:pt>
                <c:pt idx="3">
                  <c:v>8.8726748799999999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B3-41C4-B41E-337316AF687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kNN</c:v>
                </c:pt>
              </c:strCache>
            </c:strRef>
          </c:tx>
          <c:spPr>
            <a:solidFill>
              <a:srgbClr val="0000FF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Eye </c:v>
                </c:pt>
                <c:pt idx="1">
                  <c:v>CIFAR-10 </c:v>
                </c:pt>
                <c:pt idx="2">
                  <c:v>RTWhale</c:v>
                </c:pt>
                <c:pt idx="3">
                  <c:v>USPS 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13.86727874</c:v>
                </c:pt>
                <c:pt idx="1">
                  <c:v>16.29490788</c:v>
                </c:pt>
                <c:pt idx="2">
                  <c:v>15.36293693</c:v>
                </c:pt>
                <c:pt idx="3">
                  <c:v>12.87728413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9B3-41C4-B41E-337316AF6870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RBF-SVM</c:v>
                </c:pt>
              </c:strCache>
            </c:strRef>
          </c:tx>
          <c:spPr>
            <a:solidFill>
              <a:srgbClr val="BF420C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Eye </c:v>
                </c:pt>
                <c:pt idx="1">
                  <c:v>CIFAR-10 </c:v>
                </c:pt>
                <c:pt idx="2">
                  <c:v>RTWhale</c:v>
                </c:pt>
                <c:pt idx="3">
                  <c:v>USPS 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13.38289417</c:v>
                </c:pt>
                <c:pt idx="1">
                  <c:v>15.483563889999999</c:v>
                </c:pt>
                <c:pt idx="2">
                  <c:v>15.354800340000001</c:v>
                </c:pt>
                <c:pt idx="3">
                  <c:v>10.70735913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9B3-41C4-B41E-337316AF6870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Neural Net</c:v>
                </c:pt>
              </c:strCache>
            </c:strRef>
          </c:tx>
          <c:spPr>
            <a:solidFill>
              <a:srgbClr val="357F68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Eye </c:v>
                </c:pt>
                <c:pt idx="1">
                  <c:v>CIFAR-10 </c:v>
                </c:pt>
                <c:pt idx="2">
                  <c:v>RTWhale</c:v>
                </c:pt>
                <c:pt idx="3">
                  <c:v>USPS 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11.644208369999999</c:v>
                </c:pt>
                <c:pt idx="1">
                  <c:v>7.2949078810000003</c:v>
                </c:pt>
                <c:pt idx="2">
                  <c:v>11.93301054</c:v>
                </c:pt>
                <c:pt idx="3">
                  <c:v>8.9770115399999995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9B3-41C4-B41E-337316AF68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45130040"/>
        <c:axId val="345130432"/>
      </c:barChart>
      <c:catAx>
        <c:axId val="3451300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lang="en-US" sz="2400" b="0" i="0" u="none" strike="noStrike" kern="1200" baseline="0">
                <a:solidFill>
                  <a:schemeClr val="bg1"/>
                </a:solidFill>
                <a:effectLst>
                  <a:outerShdw sx="1000" sy="1000" algn="ctr" rotWithShape="0">
                    <a:schemeClr val="bg1"/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5130432"/>
        <c:crosses val="autoZero"/>
        <c:auto val="1"/>
        <c:lblAlgn val="ctr"/>
        <c:lblOffset val="1"/>
        <c:noMultiLvlLbl val="0"/>
      </c:catAx>
      <c:valAx>
        <c:axId val="345130432"/>
        <c:scaling>
          <c:orientation val="minMax"/>
          <c:max val="24"/>
          <c:min val="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extTo"/>
        <c:crossAx val="34513004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526611384279708E-2"/>
          <c:y val="6.3458861436234429E-2"/>
          <c:w val="0.94361459794949576"/>
          <c:h val="0.4350951497666979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Bonsai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Character</c:v>
                </c:pt>
                <c:pt idx="1">
                  <c:v>CIFAR10</c:v>
                </c:pt>
                <c:pt idx="2">
                  <c:v>RTWhale</c:v>
                </c:pt>
                <c:pt idx="3">
                  <c:v>Bird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75.87</c:v>
                </c:pt>
                <c:pt idx="1">
                  <c:v>72.19</c:v>
                </c:pt>
                <c:pt idx="2">
                  <c:v>59.73</c:v>
                </c:pt>
                <c:pt idx="3">
                  <c:v>75.45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A6-4007-AC92-6882251212C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ProtoNN</c:v>
                </c:pt>
              </c:strCache>
            </c:strRef>
          </c:tx>
          <c:spPr>
            <a:solidFill>
              <a:srgbClr val="00FF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Character</c:v>
                </c:pt>
                <c:pt idx="1">
                  <c:v>CIFAR10</c:v>
                </c:pt>
                <c:pt idx="2">
                  <c:v>RTWhale</c:v>
                </c:pt>
                <c:pt idx="3">
                  <c:v>Bird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75.72</c:v>
                </c:pt>
                <c:pt idx="1">
                  <c:v>72.27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A6-4007-AC92-6882251212C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GBDT</c:v>
                </c:pt>
              </c:strCache>
            </c:strRef>
          </c:tx>
          <c:spPr>
            <a:solidFill>
              <a:srgbClr val="FF00FF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Character</c:v>
                </c:pt>
                <c:pt idx="1">
                  <c:v>CIFAR10</c:v>
                </c:pt>
                <c:pt idx="2">
                  <c:v>RTWhale</c:v>
                </c:pt>
                <c:pt idx="3">
                  <c:v>Bird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55.24</c:v>
                </c:pt>
                <c:pt idx="1">
                  <c:v>61.27</c:v>
                </c:pt>
                <c:pt idx="2">
                  <c:v>53.6</c:v>
                </c:pt>
                <c:pt idx="3">
                  <c:v>59.49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3A6-4007-AC92-6882251212C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Tree Pruning</c:v>
                </c:pt>
              </c:strCache>
            </c:strRef>
          </c:tx>
          <c:spPr>
            <a:solidFill>
              <a:srgbClr val="0000FF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Character</c:v>
                </c:pt>
                <c:pt idx="1">
                  <c:v>CIFAR10</c:v>
                </c:pt>
                <c:pt idx="2">
                  <c:v>RTWhale</c:v>
                </c:pt>
                <c:pt idx="3">
                  <c:v>Bird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58.86</c:v>
                </c:pt>
                <c:pt idx="1">
                  <c:v>63.46</c:v>
                </c:pt>
                <c:pt idx="2">
                  <c:v>54.15</c:v>
                </c:pt>
                <c:pt idx="3">
                  <c:v>64.75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3A6-4007-AC92-6882251212C9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Pruned N.Net</c:v>
                </c:pt>
              </c:strCache>
            </c:strRef>
          </c:tx>
          <c:spPr>
            <a:solidFill>
              <a:srgbClr val="BF420C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Character</c:v>
                </c:pt>
                <c:pt idx="1">
                  <c:v>CIFAR10</c:v>
                </c:pt>
                <c:pt idx="2">
                  <c:v>RTWhale</c:v>
                </c:pt>
                <c:pt idx="3">
                  <c:v>Bird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59.3</c:v>
                </c:pt>
                <c:pt idx="1">
                  <c:v>67.77</c:v>
                </c:pt>
                <c:pt idx="2">
                  <c:v>51.08</c:v>
                </c:pt>
                <c:pt idx="3">
                  <c:v>56.98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3A6-4007-AC92-6882251212C9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DJ</c:v>
                </c:pt>
              </c:strCache>
            </c:strRef>
          </c:tx>
          <c:spPr>
            <a:solidFill>
              <a:srgbClr val="357F68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Character</c:v>
                </c:pt>
                <c:pt idx="1">
                  <c:v>CIFAR10</c:v>
                </c:pt>
                <c:pt idx="2">
                  <c:v>RTWhale</c:v>
                </c:pt>
                <c:pt idx="3">
                  <c:v>Bird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59.15</c:v>
                </c:pt>
                <c:pt idx="1">
                  <c:v>62.4</c:v>
                </c:pt>
                <c:pt idx="2">
                  <c:v>51.91</c:v>
                </c:pt>
                <c:pt idx="3">
                  <c:v>71.25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3A6-4007-AC92-6882251212C9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BudgetRF</c:v>
                </c:pt>
              </c:strCache>
            </c:strRef>
          </c:tx>
          <c:spPr>
            <a:solidFill>
              <a:srgbClr val="00FFFF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Character</c:v>
                </c:pt>
                <c:pt idx="1">
                  <c:v>CIFAR10</c:v>
                </c:pt>
                <c:pt idx="2">
                  <c:v>RTWhale</c:v>
                </c:pt>
                <c:pt idx="3">
                  <c:v>Bird</c:v>
                </c:pt>
              </c:strCache>
            </c:strRef>
          </c:cat>
          <c:val>
            <c:numRef>
              <c:f>Sheet1!$H$2:$H$5</c:f>
              <c:numCache>
                <c:formatCode>General</c:formatCode>
                <c:ptCount val="4"/>
                <c:pt idx="0">
                  <c:v>58.34</c:v>
                </c:pt>
                <c:pt idx="1">
                  <c:v>61.13</c:v>
                </c:pt>
                <c:pt idx="2">
                  <c:v>51.42</c:v>
                </c:pt>
                <c:pt idx="3">
                  <c:v>60.77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3A6-4007-AC92-6882251212C9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LDKL</c:v>
                </c:pt>
              </c:strCache>
            </c:strRef>
          </c:tx>
          <c:spPr>
            <a:solidFill>
              <a:srgbClr val="BEBE0C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Character</c:v>
                </c:pt>
                <c:pt idx="1">
                  <c:v>CIFAR10</c:v>
                </c:pt>
                <c:pt idx="2">
                  <c:v>RTWhale</c:v>
                </c:pt>
                <c:pt idx="3">
                  <c:v>Bird</c:v>
                </c:pt>
              </c:strCache>
            </c:strRef>
          </c:cat>
          <c:val>
            <c:numRef>
              <c:f>Sheet1!$I$2:$I$5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23A6-4007-AC92-6882251212C9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SNC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Character</c:v>
                </c:pt>
                <c:pt idx="1">
                  <c:v>CIFAR10</c:v>
                </c:pt>
                <c:pt idx="2">
                  <c:v>RTWhale</c:v>
                </c:pt>
                <c:pt idx="3">
                  <c:v>Bird</c:v>
                </c:pt>
              </c:strCache>
            </c:strRef>
          </c:cat>
          <c:val>
            <c:numRef>
              <c:f>Sheet1!$J$2:$J$5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3A6-4007-AC92-6882251212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94277952"/>
        <c:axId val="345128864"/>
      </c:barChart>
      <c:catAx>
        <c:axId val="394277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effectLst>
                  <a:outerShdw sx="1000" sy="1000" algn="ctr" rotWithShape="0">
                    <a:schemeClr val="bg1"/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5128864"/>
        <c:crosses val="autoZero"/>
        <c:auto val="1"/>
        <c:lblAlgn val="ctr"/>
        <c:lblOffset val="1"/>
        <c:noMultiLvlLbl val="0"/>
      </c:catAx>
      <c:valAx>
        <c:axId val="345128864"/>
        <c:scaling>
          <c:orientation val="minMax"/>
          <c:max val="79"/>
          <c:min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427795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2156931876052811E-2"/>
          <c:y val="0.11784860406251113"/>
          <c:w val="0.78844008304932023"/>
          <c:h val="0.4114142191371307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Bonsai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Eye</c:v>
                </c:pt>
                <c:pt idx="1">
                  <c:v>WARD</c:v>
                </c:pt>
                <c:pt idx="2">
                  <c:v>USPS </c:v>
                </c:pt>
                <c:pt idx="3">
                  <c:v>MNIST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87.01</c:v>
                </c:pt>
                <c:pt idx="1">
                  <c:v>95.44</c:v>
                </c:pt>
                <c:pt idx="2">
                  <c:v>94.13</c:v>
                </c:pt>
                <c:pt idx="3">
                  <c:v>92.03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24-4D74-AA09-29DCBC562A5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ProtoNN</c:v>
                </c:pt>
              </c:strCache>
            </c:strRef>
          </c:tx>
          <c:spPr>
            <a:solidFill>
              <a:srgbClr val="00FF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Eye</c:v>
                </c:pt>
                <c:pt idx="1">
                  <c:v>WARD</c:v>
                </c:pt>
                <c:pt idx="2">
                  <c:v>USPS </c:v>
                </c:pt>
                <c:pt idx="3">
                  <c:v>MNIST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90.3</c:v>
                </c:pt>
                <c:pt idx="1">
                  <c:v>95.13</c:v>
                </c:pt>
                <c:pt idx="2">
                  <c:v>94.92</c:v>
                </c:pt>
                <c:pt idx="3">
                  <c:v>93.42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924-4D74-AA09-29DCBC562A5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GBDT</c:v>
                </c:pt>
              </c:strCache>
            </c:strRef>
          </c:tx>
          <c:spPr>
            <a:solidFill>
              <a:srgbClr val="FF00FF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Eye</c:v>
                </c:pt>
                <c:pt idx="1">
                  <c:v>WARD</c:v>
                </c:pt>
                <c:pt idx="2">
                  <c:v>USPS </c:v>
                </c:pt>
                <c:pt idx="3">
                  <c:v>MNIST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71.94</c:v>
                </c:pt>
                <c:pt idx="1">
                  <c:v>86.97</c:v>
                </c:pt>
                <c:pt idx="2">
                  <c:v>81.78</c:v>
                </c:pt>
                <c:pt idx="3">
                  <c:v>81.010000000000005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924-4D74-AA09-29DCBC562A5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SNC</c:v>
                </c:pt>
              </c:strCache>
            </c:strRef>
          </c:tx>
          <c:spPr>
            <a:solidFill>
              <a:srgbClr val="0000FF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Eye</c:v>
                </c:pt>
                <c:pt idx="1">
                  <c:v>WARD</c:v>
                </c:pt>
                <c:pt idx="2">
                  <c:v>USPS </c:v>
                </c:pt>
                <c:pt idx="3">
                  <c:v>MNIST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82.11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924-4D74-AA09-29DCBC562A5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LDKL</c:v>
                </c:pt>
              </c:strCache>
            </c:strRef>
          </c:tx>
          <c:spPr>
            <a:solidFill>
              <a:srgbClr val="BF420C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Eye</c:v>
                </c:pt>
                <c:pt idx="1">
                  <c:v>WARD</c:v>
                </c:pt>
                <c:pt idx="2">
                  <c:v>USPS </c:v>
                </c:pt>
                <c:pt idx="3">
                  <c:v>MNIST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89.29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924-4D74-AA09-29DCBC562A5A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DJ</c:v>
                </c:pt>
              </c:strCache>
            </c:strRef>
          </c:tx>
          <c:spPr>
            <a:solidFill>
              <a:srgbClr val="357F68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Eye</c:v>
                </c:pt>
                <c:pt idx="1">
                  <c:v>WARD</c:v>
                </c:pt>
                <c:pt idx="2">
                  <c:v>USPS </c:v>
                </c:pt>
                <c:pt idx="3">
                  <c:v>MNIST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77.209999999999994</c:v>
                </c:pt>
                <c:pt idx="1">
                  <c:v>88.18</c:v>
                </c:pt>
                <c:pt idx="2">
                  <c:v>86.59</c:v>
                </c:pt>
                <c:pt idx="3">
                  <c:v>84.74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924-4D74-AA09-29DCBC562A5A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BudgetRF</c:v>
                </c:pt>
              </c:strCache>
            </c:strRef>
          </c:tx>
          <c:spPr>
            <a:solidFill>
              <a:srgbClr val="00FFFF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Eye</c:v>
                </c:pt>
                <c:pt idx="1">
                  <c:v>WARD</c:v>
                </c:pt>
                <c:pt idx="2">
                  <c:v>USPS </c:v>
                </c:pt>
                <c:pt idx="3">
                  <c:v>MNIST</c:v>
                </c:pt>
              </c:strCache>
            </c:strRef>
          </c:cat>
          <c:val>
            <c:numRef>
              <c:f>Sheet1!$H$2:$H$5</c:f>
              <c:numCache>
                <c:formatCode>General</c:formatCode>
                <c:ptCount val="4"/>
                <c:pt idx="0">
                  <c:v>72.19</c:v>
                </c:pt>
                <c:pt idx="1">
                  <c:v>83.96</c:v>
                </c:pt>
                <c:pt idx="2">
                  <c:v>83.26</c:v>
                </c:pt>
                <c:pt idx="3">
                  <c:v>79.84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924-4D74-AA09-29DCBC562A5A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Tree Pruning</c:v>
                </c:pt>
              </c:strCache>
            </c:strRef>
          </c:tx>
          <c:spPr>
            <a:solidFill>
              <a:srgbClr val="BEBE0C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Eye</c:v>
                </c:pt>
                <c:pt idx="1">
                  <c:v>WARD</c:v>
                </c:pt>
                <c:pt idx="2">
                  <c:v>USPS </c:v>
                </c:pt>
                <c:pt idx="3">
                  <c:v>MNIST</c:v>
                </c:pt>
              </c:strCache>
            </c:strRef>
          </c:cat>
          <c:val>
            <c:numRef>
              <c:f>Sheet1!$I$2:$I$5</c:f>
              <c:numCache>
                <c:formatCode>General</c:formatCode>
                <c:ptCount val="4"/>
                <c:pt idx="0">
                  <c:v>76.540000000000006</c:v>
                </c:pt>
                <c:pt idx="1">
                  <c:v>89.56</c:v>
                </c:pt>
                <c:pt idx="2">
                  <c:v>88.94</c:v>
                </c:pt>
                <c:pt idx="3">
                  <c:v>86.35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A924-4D74-AA09-29DCBC562A5A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NeuralNet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Eye</c:v>
                </c:pt>
                <c:pt idx="1">
                  <c:v>WARD</c:v>
                </c:pt>
                <c:pt idx="2">
                  <c:v>USPS </c:v>
                </c:pt>
                <c:pt idx="3">
                  <c:v>MNIST</c:v>
                </c:pt>
              </c:strCache>
            </c:strRef>
          </c:cat>
          <c:val>
            <c:numRef>
              <c:f>Sheet1!$J$2:$J$5</c:f>
              <c:numCache>
                <c:formatCode>General</c:formatCode>
                <c:ptCount val="4"/>
                <c:pt idx="0">
                  <c:v>81.180000000000007</c:v>
                </c:pt>
                <c:pt idx="1">
                  <c:v>91.76</c:v>
                </c:pt>
                <c:pt idx="2">
                  <c:v>88.53</c:v>
                </c:pt>
                <c:pt idx="3">
                  <c:v>87.79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924-4D74-AA09-29DCBC562A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86031480"/>
        <c:axId val="344582232"/>
      </c:barChart>
      <c:catAx>
        <c:axId val="3860314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effectLst>
                  <a:outerShdw sx="1000" sy="1000" algn="ctr" rotWithShape="0">
                    <a:schemeClr val="bg1"/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4582232"/>
        <c:crosses val="autoZero"/>
        <c:auto val="1"/>
        <c:lblAlgn val="ctr"/>
        <c:lblOffset val="1"/>
        <c:noMultiLvlLbl val="0"/>
      </c:catAx>
      <c:valAx>
        <c:axId val="344582232"/>
        <c:scaling>
          <c:orientation val="minMax"/>
          <c:max val="95"/>
          <c:min val="7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03148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69496885076031145"/>
          <c:w val="1"/>
          <c:h val="0.2199971128601191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lang="en-US"/>
            </a:pPr>
            <a:r>
              <a:rPr lang="en-US" sz="2400" dirty="0">
                <a:solidFill>
                  <a:schemeClr val="bg1"/>
                </a:solidFill>
              </a:rPr>
              <a:t>Time</a:t>
            </a:r>
            <a:r>
              <a:rPr lang="en-US" sz="2400" baseline="0" dirty="0">
                <a:solidFill>
                  <a:schemeClr val="bg1"/>
                </a:solidFill>
              </a:rPr>
              <a:t> (ms)</a:t>
            </a:r>
            <a:endParaRPr lang="en-US" sz="2400" dirty="0">
              <a:solidFill>
                <a:schemeClr val="bg1"/>
              </a:solidFill>
            </a:endParaRP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7.0526611384279722E-2"/>
          <c:y val="5.9873335441998923E-2"/>
          <c:w val="0.94361459794949609"/>
          <c:h val="0.5168564242477968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Logistic-L1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Character</c:v>
                </c:pt>
                <c:pt idx="1">
                  <c:v>CIFAR-10</c:v>
                </c:pt>
                <c:pt idx="2">
                  <c:v>WARD</c:v>
                </c:pt>
                <c:pt idx="3">
                  <c:v>USPS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7.2359999999999998</c:v>
                </c:pt>
                <c:pt idx="1">
                  <c:v>6.6509999999999998</c:v>
                </c:pt>
                <c:pt idx="2">
                  <c:v>8.2129999999999992</c:v>
                </c:pt>
                <c:pt idx="3">
                  <c:v>4.2480000000000002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0C-438D-81F2-B856A04D818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Bonsai unoptimized</c:v>
                </c:pt>
              </c:strCache>
            </c:strRef>
          </c:tx>
          <c:spPr>
            <a:solidFill>
              <a:srgbClr val="00FF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Character</c:v>
                </c:pt>
                <c:pt idx="1">
                  <c:v>CIFAR-10</c:v>
                </c:pt>
                <c:pt idx="2">
                  <c:v>WARD</c:v>
                </c:pt>
                <c:pt idx="3">
                  <c:v>USPS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8.6419999999999995</c:v>
                </c:pt>
                <c:pt idx="1">
                  <c:v>8.7870000000000008</c:v>
                </c:pt>
                <c:pt idx="2">
                  <c:v>14.377000000000001</c:v>
                </c:pt>
                <c:pt idx="3">
                  <c:v>4.79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0C-438D-81F2-B856A04D818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Bonsai</c:v>
                </c:pt>
              </c:strCache>
            </c:strRef>
          </c:tx>
          <c:spPr>
            <a:solidFill>
              <a:srgbClr val="FF00FF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Character</c:v>
                </c:pt>
                <c:pt idx="1">
                  <c:v>CIFAR-10</c:v>
                </c:pt>
                <c:pt idx="2">
                  <c:v>WARD</c:v>
                </c:pt>
                <c:pt idx="3">
                  <c:v>USPS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7.8959999999999999</c:v>
                </c:pt>
                <c:pt idx="1">
                  <c:v>7.968</c:v>
                </c:pt>
                <c:pt idx="2">
                  <c:v>10.013999999999999</c:v>
                </c:pt>
                <c:pt idx="3">
                  <c:v>3.99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0C-438D-81F2-B856A04D818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NeuralNet Pruning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Character</c:v>
                </c:pt>
                <c:pt idx="1">
                  <c:v>CIFAR-10</c:v>
                </c:pt>
                <c:pt idx="2">
                  <c:v>WARD</c:v>
                </c:pt>
                <c:pt idx="3">
                  <c:v>USPS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9.0850000000000009</c:v>
                </c:pt>
                <c:pt idx="1">
                  <c:v>9.0860000000000003</c:v>
                </c:pt>
                <c:pt idx="2">
                  <c:v>17.494</c:v>
                </c:pt>
                <c:pt idx="3">
                  <c:v>7.3689999999999998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20C-438D-81F2-B856A04D818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ProtoNN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Character</c:v>
                </c:pt>
                <c:pt idx="1">
                  <c:v>CIFAR-10</c:v>
                </c:pt>
                <c:pt idx="2">
                  <c:v>WARD</c:v>
                </c:pt>
                <c:pt idx="3">
                  <c:v>USPS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19.216000000000001</c:v>
                </c:pt>
                <c:pt idx="1">
                  <c:v>0</c:v>
                </c:pt>
                <c:pt idx="2">
                  <c:v>15.788</c:v>
                </c:pt>
                <c:pt idx="3">
                  <c:v>7.8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20C-438D-81F2-B856A04D81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90578336"/>
        <c:axId val="390573632"/>
      </c:barChart>
      <c:catAx>
        <c:axId val="3905783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lang="en-US" sz="2400" b="0" i="0" u="none" strike="noStrike" kern="1200" baseline="0">
                <a:solidFill>
                  <a:schemeClr val="bg1"/>
                </a:solidFill>
                <a:effectLst>
                  <a:outerShdw sx="1000" sy="1000" algn="ctr" rotWithShape="0">
                    <a:schemeClr val="bg1"/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0573632"/>
        <c:crosses val="autoZero"/>
        <c:auto val="1"/>
        <c:lblAlgn val="ctr"/>
        <c:lblOffset val="1"/>
        <c:noMultiLvlLbl val="0"/>
      </c:catAx>
      <c:valAx>
        <c:axId val="390573632"/>
        <c:scaling>
          <c:orientation val="minMax"/>
          <c:max val="19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lang="en-US" sz="2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0578336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surface3DChart>
        <c:wireframe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/>
            <a:effectLst/>
            <a:sp3d/>
          </c:spPr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0-4773-46DE-9243-F5B2E50C716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1"/>
            </a:solidFill>
            <a:ln/>
            <a:effectLst/>
            <a:sp3d/>
          </c:spPr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4773-46DE-9243-F5B2E50C716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/>
            <a:effectLst/>
            <a:sp3d/>
          </c:spPr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4773-46DE-9243-F5B2E50C7165}"/>
            </c:ext>
          </c:extLst>
        </c:ser>
        <c:bandFmts>
          <c:bandFmt>
            <c:idx val="0"/>
            <c:spPr>
              <a:solidFill>
                <a:schemeClr val="accent1">
                  <a:shade val="65000"/>
                </a:schemeClr>
              </a:solidFill>
              <a:ln/>
              <a:effectLst/>
              <a:sp3d/>
            </c:spPr>
          </c:bandFmt>
          <c:bandFmt>
            <c:idx val="1"/>
            <c:spPr>
              <a:solidFill>
                <a:schemeClr val="accent1"/>
              </a:solidFill>
              <a:ln/>
              <a:effectLst/>
              <a:sp3d/>
            </c:spPr>
          </c:bandFmt>
          <c:bandFmt>
            <c:idx val="2"/>
            <c:spPr>
              <a:solidFill>
                <a:schemeClr val="accent1">
                  <a:tint val="65000"/>
                </a:schemeClr>
              </a:solidFill>
              <a:ln/>
              <a:effectLst/>
              <a:sp3d/>
            </c:spPr>
          </c:bandFmt>
          <c:bandFmt>
            <c:idx val="3"/>
            <c:spPr>
              <a:solidFill>
                <a:schemeClr val="accent1">
                  <a:tint val="30000"/>
                </a:schemeClr>
              </a:solidFill>
              <a:ln/>
              <a:effectLst/>
              <a:sp3d/>
            </c:spPr>
          </c:bandFmt>
          <c:bandFmt>
            <c:idx val="4"/>
            <c:spPr>
              <a:solidFill>
                <a:schemeClr val="accent1">
                  <a:tint val="95000"/>
                </a:schemeClr>
              </a:solidFill>
              <a:ln/>
              <a:effectLst/>
              <a:sp3d/>
            </c:spPr>
          </c:bandFmt>
          <c:bandFmt>
            <c:idx val="5"/>
            <c:spPr>
              <a:solidFill>
                <a:schemeClr val="accent1">
                  <a:tint val="60000"/>
                </a:schemeClr>
              </a:solidFill>
              <a:ln/>
              <a:effectLst/>
              <a:sp3d/>
            </c:spPr>
          </c:bandFmt>
          <c:bandFmt>
            <c:idx val="6"/>
            <c:spPr>
              <a:solidFill>
                <a:schemeClr val="accent1">
                  <a:tint val="25000"/>
                </a:schemeClr>
              </a:solidFill>
              <a:ln/>
              <a:effectLst/>
              <a:sp3d/>
            </c:spPr>
          </c:bandFmt>
          <c:bandFmt>
            <c:idx val="7"/>
            <c:spPr>
              <a:solidFill>
                <a:schemeClr val="accent1">
                  <a:tint val="90000"/>
                </a:schemeClr>
              </a:solidFill>
              <a:ln/>
              <a:effectLst/>
              <a:sp3d/>
            </c:spPr>
          </c:bandFmt>
          <c:bandFmt>
            <c:idx val="8"/>
            <c:spPr>
              <a:solidFill>
                <a:schemeClr val="accent1">
                  <a:tint val="55000"/>
                </a:schemeClr>
              </a:solidFill>
              <a:ln/>
              <a:effectLst/>
              <a:sp3d/>
            </c:spPr>
          </c:bandFmt>
          <c:bandFmt>
            <c:idx val="9"/>
            <c:spPr>
              <a:solidFill>
                <a:schemeClr val="accent1">
                  <a:tint val="20000"/>
                </a:schemeClr>
              </a:solidFill>
              <a:ln/>
              <a:effectLst/>
              <a:sp3d/>
            </c:spPr>
          </c:bandFmt>
          <c:bandFmt>
            <c:idx val="10"/>
            <c:spPr>
              <a:solidFill>
                <a:schemeClr val="accent1">
                  <a:tint val="85000"/>
                </a:schemeClr>
              </a:solidFill>
              <a:ln/>
              <a:effectLst/>
              <a:sp3d/>
            </c:spPr>
          </c:bandFmt>
          <c:bandFmt>
            <c:idx val="11"/>
            <c:spPr>
              <a:solidFill>
                <a:schemeClr val="accent1">
                  <a:tint val="50000"/>
                </a:schemeClr>
              </a:solidFill>
              <a:ln/>
              <a:effectLst/>
              <a:sp3d/>
            </c:spPr>
          </c:bandFmt>
          <c:bandFmt>
            <c:idx val="12"/>
            <c:spPr>
              <a:solidFill>
                <a:schemeClr val="accent1">
                  <a:tint val="15000"/>
                </a:schemeClr>
              </a:solidFill>
              <a:ln/>
              <a:effectLst/>
              <a:sp3d/>
            </c:spPr>
          </c:bandFmt>
          <c:bandFmt>
            <c:idx val="13"/>
            <c:spPr>
              <a:solidFill>
                <a:schemeClr val="accent1">
                  <a:tint val="80000"/>
                </a:schemeClr>
              </a:solidFill>
              <a:ln/>
              <a:effectLst/>
              <a:sp3d/>
            </c:spPr>
          </c:bandFmt>
          <c:bandFmt>
            <c:idx val="14"/>
            <c:spPr>
              <a:solidFill>
                <a:schemeClr val="accent1">
                  <a:tint val="45000"/>
                </a:schemeClr>
              </a:solidFill>
              <a:ln/>
              <a:effectLst/>
              <a:sp3d/>
            </c:spPr>
          </c:bandFmt>
        </c:bandFmts>
        <c:axId val="350906016"/>
        <c:axId val="350913464"/>
        <c:axId val="385502064"/>
      </c:surface3DChart>
      <c:catAx>
        <c:axId val="3509060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0913464"/>
        <c:crosses val="autoZero"/>
        <c:auto val="1"/>
        <c:lblAlgn val="ctr"/>
        <c:lblOffset val="100"/>
        <c:noMultiLvlLbl val="0"/>
      </c:catAx>
      <c:valAx>
        <c:axId val="350913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0906016"/>
        <c:crosses val="autoZero"/>
        <c:crossBetween val="midCat"/>
      </c:valAx>
      <c:serAx>
        <c:axId val="385502064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0913464"/>
        <c:crosses val="autoZero"/>
      </c:ser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526611384279722E-2"/>
          <c:y val="5.3070580851306677E-2"/>
          <c:w val="0.94361459794949609"/>
          <c:h val="0.5168564242477968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Logistic-L1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MNIST</c:v>
                </c:pt>
                <c:pt idx="1">
                  <c:v>Bird</c:v>
                </c:pt>
                <c:pt idx="2">
                  <c:v>Eye</c:v>
                </c:pt>
                <c:pt idx="3">
                  <c:v>RTWhale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8.82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26-4E90-8B37-9534E0BA9AC8}"/>
            </c:ext>
          </c:extLst>
        </c:ser>
        <c:ser>
          <c:idx val="3"/>
          <c:order val="1"/>
          <c:tx>
            <c:strRef>
              <c:f>Sheet1!$C$1</c:f>
              <c:strCache>
                <c:ptCount val="1"/>
                <c:pt idx="0">
                  <c:v>Bonsai unoptimized</c:v>
                </c:pt>
              </c:strCache>
            </c:strRef>
          </c:tx>
          <c:spPr>
            <a:solidFill>
              <a:srgbClr val="00FF00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MNIST</c:v>
                </c:pt>
                <c:pt idx="1">
                  <c:v>Bird</c:v>
                </c:pt>
                <c:pt idx="2">
                  <c:v>Eye</c:v>
                </c:pt>
                <c:pt idx="3">
                  <c:v>RTWhale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10.984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226-4E90-8B37-9534E0BA9AC8}"/>
            </c:ext>
          </c:extLst>
        </c:ser>
        <c:ser>
          <c:idx val="1"/>
          <c:order val="2"/>
          <c:tx>
            <c:strRef>
              <c:f>Sheet1!$D$1</c:f>
              <c:strCache>
                <c:ptCount val="1"/>
                <c:pt idx="0">
                  <c:v>Bonsai</c:v>
                </c:pt>
              </c:strCache>
            </c:strRef>
          </c:tx>
          <c:spPr>
            <a:solidFill>
              <a:srgbClr val="FF0DFF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MNIST</c:v>
                </c:pt>
                <c:pt idx="1">
                  <c:v>Bird</c:v>
                </c:pt>
                <c:pt idx="2">
                  <c:v>Eye</c:v>
                </c:pt>
                <c:pt idx="3">
                  <c:v>RTWhale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6.3259999999999996</c:v>
                </c:pt>
                <c:pt idx="1">
                  <c:v>126.188</c:v>
                </c:pt>
                <c:pt idx="2">
                  <c:v>131.9</c:v>
                </c:pt>
                <c:pt idx="3">
                  <c:v>33.840000000000003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226-4E90-8B37-9534E0BA9AC8}"/>
            </c:ext>
          </c:extLst>
        </c:ser>
        <c:ser>
          <c:idx val="2"/>
          <c:order val="3"/>
          <c:tx>
            <c:strRef>
              <c:f>Sheet1!$E$1</c:f>
              <c:strCache>
                <c:ptCount val="1"/>
                <c:pt idx="0">
                  <c:v>NeuralNet Pruning</c:v>
                </c:pt>
              </c:strCache>
            </c:strRef>
          </c:tx>
          <c:spPr>
            <a:solidFill>
              <a:schemeClr val="accent4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MNIST</c:v>
                </c:pt>
                <c:pt idx="1">
                  <c:v>Bird</c:v>
                </c:pt>
                <c:pt idx="2">
                  <c:v>Eye</c:v>
                </c:pt>
                <c:pt idx="3">
                  <c:v>RTWhale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13.414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226-4E90-8B37-9534E0BA9AC8}"/>
            </c:ext>
          </c:extLst>
        </c:ser>
        <c:ser>
          <c:idx val="4"/>
          <c:order val="4"/>
          <c:tx>
            <c:v>ProtoNN</c:v>
          </c:tx>
          <c:invertIfNegative val="0"/>
          <c:cat>
            <c:strRef>
              <c:f>Sheet1!$A$2:$A$5</c:f>
              <c:strCache>
                <c:ptCount val="4"/>
                <c:pt idx="0">
                  <c:v>MNIST</c:v>
                </c:pt>
                <c:pt idx="1">
                  <c:v>Bird</c:v>
                </c:pt>
                <c:pt idx="2">
                  <c:v>Eye</c:v>
                </c:pt>
                <c:pt idx="3">
                  <c:v>RTWhale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15.512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226-4E90-8B37-9534E0BA9A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90575200"/>
        <c:axId val="390580296"/>
      </c:barChart>
      <c:catAx>
        <c:axId val="3905752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lang="en-US" sz="2400" b="0" i="0" u="none" strike="noStrike" kern="1200" baseline="0">
                <a:solidFill>
                  <a:schemeClr val="bg1"/>
                </a:solidFill>
                <a:effectLst>
                  <a:outerShdw sx="1000" sy="1000" algn="ctr" rotWithShape="0">
                    <a:schemeClr val="bg1"/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0580296"/>
        <c:crosses val="autoZero"/>
        <c:auto val="1"/>
        <c:lblAlgn val="ctr"/>
        <c:lblOffset val="1"/>
        <c:noMultiLvlLbl val="0"/>
      </c:catAx>
      <c:valAx>
        <c:axId val="390580296"/>
        <c:scaling>
          <c:orientation val="minMax"/>
          <c:max val="3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lang="en-US" sz="2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057520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67615190972653794"/>
          <c:w val="1"/>
          <c:h val="0.2642148828355244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24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lang="en-US"/>
            </a:pPr>
            <a:r>
              <a:rPr lang="en-US" sz="2400" dirty="0">
                <a:solidFill>
                  <a:schemeClr val="bg1"/>
                </a:solidFill>
              </a:rPr>
              <a:t>Energy (mJ)</a:t>
            </a:r>
          </a:p>
        </c:rich>
      </c:tx>
      <c:layout>
        <c:manualLayout>
          <c:xMode val="edge"/>
          <c:yMode val="edge"/>
          <c:x val="0.41091084306409897"/>
          <c:y val="0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0620490447207238"/>
          <c:y val="0.11842875015967821"/>
          <c:w val="0.94361459794949609"/>
          <c:h val="0.437634370398657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Logistic-L1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Character</c:v>
                </c:pt>
                <c:pt idx="1">
                  <c:v>CIFAR-10</c:v>
                </c:pt>
                <c:pt idx="2">
                  <c:v>WARD</c:v>
                </c:pt>
                <c:pt idx="3">
                  <c:v>USPS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2471.4557999999993</c:v>
                </c:pt>
                <c:pt idx="1">
                  <c:v>2271.6490499999995</c:v>
                </c:pt>
                <c:pt idx="2">
                  <c:v>2805.1501499999995</c:v>
                </c:pt>
                <c:pt idx="3">
                  <c:v>1443.5043839999998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19-497E-B0E7-C1BE7CFE0BE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Bonsai unoptimized</c:v>
                </c:pt>
              </c:strCache>
            </c:strRef>
          </c:tx>
          <c:spPr>
            <a:solidFill>
              <a:srgbClr val="00FF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Character</c:v>
                </c:pt>
                <c:pt idx="1">
                  <c:v>CIFAR-10</c:v>
                </c:pt>
                <c:pt idx="2">
                  <c:v>WARD</c:v>
                </c:pt>
                <c:pt idx="3">
                  <c:v>USPS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2876.0575999999996</c:v>
                </c:pt>
                <c:pt idx="1">
                  <c:v>2908.8309060000001</c:v>
                </c:pt>
                <c:pt idx="2">
                  <c:v>4860.3173740000002</c:v>
                </c:pt>
                <c:pt idx="3">
                  <c:v>1585.6720200000002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A19-497E-B0E7-C1BE7CFE0BE0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Bonsai </c:v>
                </c:pt>
              </c:strCache>
            </c:strRef>
          </c:tx>
          <c:spPr>
            <a:solidFill>
              <a:srgbClr val="FF0DFF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Character</c:v>
                </c:pt>
                <c:pt idx="1">
                  <c:v>CIFAR-10</c:v>
                </c:pt>
                <c:pt idx="2">
                  <c:v>WARD</c:v>
                </c:pt>
                <c:pt idx="3">
                  <c:v>USPS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2689.2405119999994</c:v>
                </c:pt>
                <c:pt idx="1">
                  <c:v>2705.510186</c:v>
                </c:pt>
                <c:pt idx="2">
                  <c:v>3505.6886800000002</c:v>
                </c:pt>
                <c:pt idx="3">
                  <c:v>1393.5526079999995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A19-497E-B0E7-C1BE7CFE0BE0}"/>
            </c:ext>
          </c:extLst>
        </c:ser>
        <c:ser>
          <c:idx val="2"/>
          <c:order val="3"/>
          <c:tx>
            <c:strRef>
              <c:f>Sheet1!$E$1</c:f>
              <c:strCache>
                <c:ptCount val="1"/>
                <c:pt idx="0">
                  <c:v>NeuralNet Pruning</c:v>
                </c:pt>
              </c:strCache>
            </c:strRef>
          </c:tx>
          <c:spPr>
            <a:solidFill>
              <a:schemeClr val="accent4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Character</c:v>
                </c:pt>
                <c:pt idx="1">
                  <c:v>CIFAR-10</c:v>
                </c:pt>
                <c:pt idx="2">
                  <c:v>WARD</c:v>
                </c:pt>
                <c:pt idx="3">
                  <c:v>USPS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3134.5248700000002</c:v>
                </c:pt>
                <c:pt idx="1">
                  <c:v>3103.3232999999996</c:v>
                </c:pt>
                <c:pt idx="2">
                  <c:v>6035.8148679999995</c:v>
                </c:pt>
                <c:pt idx="3">
                  <c:v>2516.8819499999995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A19-497E-B0E7-C1BE7CFE0BE0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ProtoNN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Character</c:v>
                </c:pt>
                <c:pt idx="1">
                  <c:v>CIFAR-10</c:v>
                </c:pt>
                <c:pt idx="2">
                  <c:v>WARD</c:v>
                </c:pt>
                <c:pt idx="3">
                  <c:v>USPS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6563.2248</c:v>
                </c:pt>
                <c:pt idx="1">
                  <c:v>0</c:v>
                </c:pt>
                <c:pt idx="2">
                  <c:v>5419.8309440000003</c:v>
                </c:pt>
                <c:pt idx="3">
                  <c:v>2650.5023999999999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A19-497E-B0E7-C1BE7CFE0B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90574808"/>
        <c:axId val="390580688"/>
      </c:barChart>
      <c:catAx>
        <c:axId val="3905748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lang="en-US" sz="2400" b="0" i="0" u="none" strike="noStrike" kern="1200" baseline="0">
                <a:solidFill>
                  <a:schemeClr val="bg1"/>
                </a:solidFill>
                <a:effectLst>
                  <a:outerShdw sx="1000" sy="1000" algn="ctr" rotWithShape="0">
                    <a:schemeClr val="bg1"/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0580688"/>
        <c:crosses val="autoZero"/>
        <c:auto val="1"/>
        <c:lblAlgn val="ctr"/>
        <c:lblOffset val="1"/>
        <c:noMultiLvlLbl val="0"/>
      </c:catAx>
      <c:valAx>
        <c:axId val="390580688"/>
        <c:scaling>
          <c:orientation val="minMax"/>
          <c:min val="1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lang="en-US" sz="2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0574808"/>
        <c:crosses val="autoZero"/>
        <c:crossBetween val="between"/>
        <c:majorUnit val="20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620490447207238"/>
          <c:y val="6.3709278635697003E-2"/>
          <c:w val="0.94361459794949609"/>
          <c:h val="0.502905742457455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Logistic-L1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MNIST</c:v>
                </c:pt>
                <c:pt idx="1">
                  <c:v>Bird</c:v>
                </c:pt>
                <c:pt idx="2">
                  <c:v>Eye</c:v>
                </c:pt>
                <c:pt idx="3">
                  <c:v>RTWhale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2997.1065599999997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87-4426-AF4B-92D2270C9C8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Bonsai unoptimized</c:v>
                </c:pt>
              </c:strCache>
            </c:strRef>
          </c:tx>
          <c:spPr>
            <a:solidFill>
              <a:srgbClr val="00FF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MNIST</c:v>
                </c:pt>
                <c:pt idx="1">
                  <c:v>Bird</c:v>
                </c:pt>
                <c:pt idx="2">
                  <c:v>Eye</c:v>
                </c:pt>
                <c:pt idx="3">
                  <c:v>RTWhale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3655.4752000000003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F87-4426-AF4B-92D2270C9C89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Bonsai</c:v>
                </c:pt>
              </c:strCache>
            </c:strRef>
          </c:tx>
          <c:spPr>
            <a:solidFill>
              <a:srgbClr val="FF0DFF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MNIST</c:v>
                </c:pt>
                <c:pt idx="1">
                  <c:v>Bird</c:v>
                </c:pt>
                <c:pt idx="2">
                  <c:v>Eye</c:v>
                </c:pt>
                <c:pt idx="3">
                  <c:v>RTWhale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2260.5841439999999</c:v>
                </c:pt>
                <c:pt idx="1">
                  <c:v>49049</c:v>
                </c:pt>
                <c:pt idx="2">
                  <c:v>51269</c:v>
                </c:pt>
                <c:pt idx="3">
                  <c:v>13098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F87-4426-AF4B-92D2270C9C89}"/>
            </c:ext>
          </c:extLst>
        </c:ser>
        <c:ser>
          <c:idx val="2"/>
          <c:order val="3"/>
          <c:tx>
            <c:strRef>
              <c:f>Sheet1!$E$1</c:f>
              <c:strCache>
                <c:ptCount val="1"/>
                <c:pt idx="0">
                  <c:v>NeuralNet Pruning</c:v>
                </c:pt>
              </c:strCache>
            </c:strRef>
          </c:tx>
          <c:spPr>
            <a:solidFill>
              <a:schemeClr val="accent4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MNIST</c:v>
                </c:pt>
                <c:pt idx="1">
                  <c:v>Bird</c:v>
                </c:pt>
                <c:pt idx="2">
                  <c:v>Eye</c:v>
                </c:pt>
                <c:pt idx="3">
                  <c:v>RTWhale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4558.1845119999989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F87-4426-AF4B-92D2270C9C89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ProtoNN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MNIST</c:v>
                </c:pt>
                <c:pt idx="1">
                  <c:v>Bird</c:v>
                </c:pt>
                <c:pt idx="2">
                  <c:v>Eye</c:v>
                </c:pt>
                <c:pt idx="3">
                  <c:v>RTWhale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5298.123599999999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F87-4426-AF4B-92D2270C9C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90575592"/>
        <c:axId val="390576376"/>
      </c:barChart>
      <c:catAx>
        <c:axId val="3905755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lang="en-US" sz="2400" b="0" i="0" u="none" strike="noStrike" kern="1200" baseline="0">
                <a:solidFill>
                  <a:schemeClr val="bg1"/>
                </a:solidFill>
                <a:effectLst>
                  <a:outerShdw sx="1000" sy="1000" algn="ctr" rotWithShape="0">
                    <a:schemeClr val="bg1"/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0576376"/>
        <c:crosses val="autoZero"/>
        <c:auto val="1"/>
        <c:lblAlgn val="ctr"/>
        <c:lblOffset val="1"/>
        <c:noMultiLvlLbl val="0"/>
      </c:catAx>
      <c:valAx>
        <c:axId val="390576376"/>
        <c:scaling>
          <c:orientation val="minMax"/>
          <c:max val="10000"/>
          <c:min val="1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lang="en-US" sz="2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0575592"/>
        <c:crosses val="autoZero"/>
        <c:crossBetween val="between"/>
        <c:majorUnit val="300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75742855622672478"/>
          <c:w val="1"/>
          <c:h val="0.24257142092715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24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surface3DChart>
        <c:wireframe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/>
            <a:effectLst/>
            <a:sp3d/>
          </c:spPr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0-56E1-46C8-B4EC-E5AE4BEF033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1"/>
            </a:solidFill>
            <a:ln/>
            <a:effectLst/>
            <a:sp3d/>
          </c:spPr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56E1-46C8-B4EC-E5AE4BEF033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/>
            <a:effectLst/>
            <a:sp3d/>
          </c:spPr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56E1-46C8-B4EC-E5AE4BEF0333}"/>
            </c:ext>
          </c:extLst>
        </c:ser>
        <c:bandFmts>
          <c:bandFmt>
            <c:idx val="0"/>
            <c:spPr>
              <a:solidFill>
                <a:schemeClr val="accent1">
                  <a:shade val="65000"/>
                </a:schemeClr>
              </a:solidFill>
              <a:ln/>
              <a:effectLst/>
              <a:sp3d/>
            </c:spPr>
          </c:bandFmt>
          <c:bandFmt>
            <c:idx val="1"/>
            <c:spPr>
              <a:solidFill>
                <a:schemeClr val="accent1"/>
              </a:solidFill>
              <a:ln/>
              <a:effectLst/>
              <a:sp3d/>
            </c:spPr>
          </c:bandFmt>
          <c:bandFmt>
            <c:idx val="2"/>
            <c:spPr>
              <a:solidFill>
                <a:schemeClr val="accent1">
                  <a:tint val="65000"/>
                </a:schemeClr>
              </a:solidFill>
              <a:ln/>
              <a:effectLst/>
              <a:sp3d/>
            </c:spPr>
          </c:bandFmt>
          <c:bandFmt>
            <c:idx val="3"/>
            <c:spPr>
              <a:solidFill>
                <a:schemeClr val="accent1">
                  <a:tint val="30000"/>
                </a:schemeClr>
              </a:solidFill>
              <a:ln/>
              <a:effectLst/>
              <a:sp3d/>
            </c:spPr>
          </c:bandFmt>
          <c:bandFmt>
            <c:idx val="4"/>
            <c:spPr>
              <a:solidFill>
                <a:schemeClr val="accent1">
                  <a:tint val="95000"/>
                </a:schemeClr>
              </a:solidFill>
              <a:ln/>
              <a:effectLst/>
              <a:sp3d/>
            </c:spPr>
          </c:bandFmt>
          <c:bandFmt>
            <c:idx val="5"/>
            <c:spPr>
              <a:solidFill>
                <a:schemeClr val="accent1">
                  <a:tint val="60000"/>
                </a:schemeClr>
              </a:solidFill>
              <a:ln/>
              <a:effectLst/>
              <a:sp3d/>
            </c:spPr>
          </c:bandFmt>
          <c:bandFmt>
            <c:idx val="6"/>
            <c:spPr>
              <a:solidFill>
                <a:schemeClr val="accent1">
                  <a:tint val="25000"/>
                </a:schemeClr>
              </a:solidFill>
              <a:ln/>
              <a:effectLst/>
              <a:sp3d/>
            </c:spPr>
          </c:bandFmt>
          <c:bandFmt>
            <c:idx val="7"/>
            <c:spPr>
              <a:solidFill>
                <a:schemeClr val="accent1">
                  <a:tint val="90000"/>
                </a:schemeClr>
              </a:solidFill>
              <a:ln/>
              <a:effectLst/>
              <a:sp3d/>
            </c:spPr>
          </c:bandFmt>
          <c:bandFmt>
            <c:idx val="8"/>
            <c:spPr>
              <a:solidFill>
                <a:schemeClr val="accent1">
                  <a:tint val="55000"/>
                </a:schemeClr>
              </a:solidFill>
              <a:ln/>
              <a:effectLst/>
              <a:sp3d/>
            </c:spPr>
          </c:bandFmt>
          <c:bandFmt>
            <c:idx val="9"/>
            <c:spPr>
              <a:solidFill>
                <a:schemeClr val="accent1">
                  <a:tint val="20000"/>
                </a:schemeClr>
              </a:solidFill>
              <a:ln/>
              <a:effectLst/>
              <a:sp3d/>
            </c:spPr>
          </c:bandFmt>
          <c:bandFmt>
            <c:idx val="10"/>
            <c:spPr>
              <a:solidFill>
                <a:schemeClr val="accent1">
                  <a:tint val="85000"/>
                </a:schemeClr>
              </a:solidFill>
              <a:ln/>
              <a:effectLst/>
              <a:sp3d/>
            </c:spPr>
          </c:bandFmt>
          <c:bandFmt>
            <c:idx val="11"/>
            <c:spPr>
              <a:solidFill>
                <a:schemeClr val="accent1">
                  <a:tint val="50000"/>
                </a:schemeClr>
              </a:solidFill>
              <a:ln/>
              <a:effectLst/>
              <a:sp3d/>
            </c:spPr>
          </c:bandFmt>
          <c:bandFmt>
            <c:idx val="12"/>
            <c:spPr>
              <a:solidFill>
                <a:schemeClr val="accent1">
                  <a:tint val="15000"/>
                </a:schemeClr>
              </a:solidFill>
              <a:ln/>
              <a:effectLst/>
              <a:sp3d/>
            </c:spPr>
          </c:bandFmt>
          <c:bandFmt>
            <c:idx val="13"/>
            <c:spPr>
              <a:solidFill>
                <a:schemeClr val="accent1">
                  <a:tint val="80000"/>
                </a:schemeClr>
              </a:solidFill>
              <a:ln/>
              <a:effectLst/>
              <a:sp3d/>
            </c:spPr>
          </c:bandFmt>
          <c:bandFmt>
            <c:idx val="14"/>
            <c:spPr>
              <a:solidFill>
                <a:schemeClr val="accent1">
                  <a:tint val="45000"/>
                </a:schemeClr>
              </a:solidFill>
              <a:ln/>
              <a:effectLst/>
              <a:sp3d/>
            </c:spPr>
          </c:bandFmt>
        </c:bandFmts>
        <c:axId val="344006888"/>
        <c:axId val="344007280"/>
        <c:axId val="385504184"/>
      </c:surface3DChart>
      <c:catAx>
        <c:axId val="3440068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4007280"/>
        <c:crosses val="autoZero"/>
        <c:auto val="1"/>
        <c:lblAlgn val="ctr"/>
        <c:lblOffset val="100"/>
        <c:noMultiLvlLbl val="0"/>
      </c:catAx>
      <c:valAx>
        <c:axId val="34400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4006888"/>
        <c:crosses val="autoZero"/>
        <c:crossBetween val="midCat"/>
      </c:valAx>
      <c:serAx>
        <c:axId val="385504184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4007280"/>
        <c:crosses val="autoZero"/>
      </c:ser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surface3DChart>
        <c:wireframe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/>
            <a:effectLst/>
            <a:sp3d/>
          </c:spPr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0-A1A5-470A-9007-09D1A68F2C3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1"/>
            </a:solidFill>
            <a:ln/>
            <a:effectLst/>
            <a:sp3d/>
          </c:spPr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A1A5-470A-9007-09D1A68F2C3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/>
            <a:effectLst/>
            <a:sp3d/>
          </c:spPr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A1A5-470A-9007-09D1A68F2C3C}"/>
            </c:ext>
          </c:extLst>
        </c:ser>
        <c:bandFmts>
          <c:bandFmt>
            <c:idx val="0"/>
            <c:spPr>
              <a:solidFill>
                <a:schemeClr val="accent1">
                  <a:shade val="65000"/>
                </a:schemeClr>
              </a:solidFill>
              <a:ln/>
              <a:effectLst/>
              <a:sp3d/>
            </c:spPr>
          </c:bandFmt>
          <c:bandFmt>
            <c:idx val="1"/>
            <c:spPr>
              <a:solidFill>
                <a:schemeClr val="accent1"/>
              </a:solidFill>
              <a:ln/>
              <a:effectLst/>
              <a:sp3d/>
            </c:spPr>
          </c:bandFmt>
          <c:bandFmt>
            <c:idx val="2"/>
            <c:spPr>
              <a:solidFill>
                <a:schemeClr val="accent1">
                  <a:tint val="65000"/>
                </a:schemeClr>
              </a:solidFill>
              <a:ln/>
              <a:effectLst/>
              <a:sp3d/>
            </c:spPr>
          </c:bandFmt>
          <c:bandFmt>
            <c:idx val="3"/>
            <c:spPr>
              <a:solidFill>
                <a:schemeClr val="accent1">
                  <a:tint val="30000"/>
                </a:schemeClr>
              </a:solidFill>
              <a:ln/>
              <a:effectLst/>
              <a:sp3d/>
            </c:spPr>
          </c:bandFmt>
          <c:bandFmt>
            <c:idx val="4"/>
            <c:spPr>
              <a:solidFill>
                <a:schemeClr val="accent1">
                  <a:tint val="95000"/>
                </a:schemeClr>
              </a:solidFill>
              <a:ln/>
              <a:effectLst/>
              <a:sp3d/>
            </c:spPr>
          </c:bandFmt>
          <c:bandFmt>
            <c:idx val="5"/>
            <c:spPr>
              <a:solidFill>
                <a:schemeClr val="accent1">
                  <a:tint val="60000"/>
                </a:schemeClr>
              </a:solidFill>
              <a:ln/>
              <a:effectLst/>
              <a:sp3d/>
            </c:spPr>
          </c:bandFmt>
          <c:bandFmt>
            <c:idx val="6"/>
            <c:spPr>
              <a:solidFill>
                <a:schemeClr val="accent1">
                  <a:tint val="25000"/>
                </a:schemeClr>
              </a:solidFill>
              <a:ln/>
              <a:effectLst/>
              <a:sp3d/>
            </c:spPr>
          </c:bandFmt>
          <c:bandFmt>
            <c:idx val="7"/>
            <c:spPr>
              <a:solidFill>
                <a:schemeClr val="accent1">
                  <a:tint val="90000"/>
                </a:schemeClr>
              </a:solidFill>
              <a:ln/>
              <a:effectLst/>
              <a:sp3d/>
            </c:spPr>
          </c:bandFmt>
          <c:bandFmt>
            <c:idx val="8"/>
            <c:spPr>
              <a:solidFill>
                <a:schemeClr val="accent1">
                  <a:tint val="55000"/>
                </a:schemeClr>
              </a:solidFill>
              <a:ln/>
              <a:effectLst/>
              <a:sp3d/>
            </c:spPr>
          </c:bandFmt>
          <c:bandFmt>
            <c:idx val="9"/>
            <c:spPr>
              <a:solidFill>
                <a:schemeClr val="accent1">
                  <a:tint val="20000"/>
                </a:schemeClr>
              </a:solidFill>
              <a:ln/>
              <a:effectLst/>
              <a:sp3d/>
            </c:spPr>
          </c:bandFmt>
          <c:bandFmt>
            <c:idx val="10"/>
            <c:spPr>
              <a:solidFill>
                <a:schemeClr val="accent1">
                  <a:tint val="85000"/>
                </a:schemeClr>
              </a:solidFill>
              <a:ln/>
              <a:effectLst/>
              <a:sp3d/>
            </c:spPr>
          </c:bandFmt>
          <c:bandFmt>
            <c:idx val="11"/>
            <c:spPr>
              <a:solidFill>
                <a:schemeClr val="accent1">
                  <a:tint val="50000"/>
                </a:schemeClr>
              </a:solidFill>
              <a:ln/>
              <a:effectLst/>
              <a:sp3d/>
            </c:spPr>
          </c:bandFmt>
          <c:bandFmt>
            <c:idx val="12"/>
            <c:spPr>
              <a:solidFill>
                <a:schemeClr val="accent1">
                  <a:tint val="15000"/>
                </a:schemeClr>
              </a:solidFill>
              <a:ln/>
              <a:effectLst/>
              <a:sp3d/>
            </c:spPr>
          </c:bandFmt>
          <c:bandFmt>
            <c:idx val="13"/>
            <c:spPr>
              <a:solidFill>
                <a:schemeClr val="accent1">
                  <a:tint val="80000"/>
                </a:schemeClr>
              </a:solidFill>
              <a:ln/>
              <a:effectLst/>
              <a:sp3d/>
            </c:spPr>
          </c:bandFmt>
          <c:bandFmt>
            <c:idx val="14"/>
            <c:spPr>
              <a:solidFill>
                <a:schemeClr val="accent1">
                  <a:tint val="45000"/>
                </a:schemeClr>
              </a:solidFill>
              <a:ln/>
              <a:effectLst/>
              <a:sp3d/>
            </c:spPr>
          </c:bandFmt>
        </c:bandFmts>
        <c:axId val="289288680"/>
        <c:axId val="289289072"/>
        <c:axId val="288974032"/>
      </c:surface3DChart>
      <c:catAx>
        <c:axId val="2892886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9289072"/>
        <c:crosses val="autoZero"/>
        <c:auto val="1"/>
        <c:lblAlgn val="ctr"/>
        <c:lblOffset val="100"/>
        <c:noMultiLvlLbl val="0"/>
      </c:catAx>
      <c:valAx>
        <c:axId val="289289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9288680"/>
        <c:crosses val="autoZero"/>
        <c:crossBetween val="midCat"/>
      </c:valAx>
      <c:serAx>
        <c:axId val="288974032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9289072"/>
        <c:crosses val="autoZero"/>
      </c:ser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surface3DChart>
        <c:wireframe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/>
            <a:effectLst/>
            <a:sp3d/>
          </c:spPr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0-B2AB-4E24-934F-AC445FA2775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1"/>
            </a:solidFill>
            <a:ln/>
            <a:effectLst/>
            <a:sp3d/>
          </c:spPr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B2AB-4E24-934F-AC445FA2775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/>
            <a:effectLst/>
            <a:sp3d/>
          </c:spPr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B2AB-4E24-934F-AC445FA2775B}"/>
            </c:ext>
          </c:extLst>
        </c:ser>
        <c:bandFmts>
          <c:bandFmt>
            <c:idx val="0"/>
            <c:spPr>
              <a:solidFill>
                <a:schemeClr val="accent1">
                  <a:shade val="65000"/>
                </a:schemeClr>
              </a:solidFill>
              <a:ln/>
              <a:effectLst/>
              <a:sp3d/>
            </c:spPr>
          </c:bandFmt>
          <c:bandFmt>
            <c:idx val="1"/>
            <c:spPr>
              <a:solidFill>
                <a:schemeClr val="accent1"/>
              </a:solidFill>
              <a:ln/>
              <a:effectLst/>
              <a:sp3d/>
            </c:spPr>
          </c:bandFmt>
          <c:bandFmt>
            <c:idx val="2"/>
            <c:spPr>
              <a:solidFill>
                <a:schemeClr val="accent1">
                  <a:tint val="65000"/>
                </a:schemeClr>
              </a:solidFill>
              <a:ln/>
              <a:effectLst/>
              <a:sp3d/>
            </c:spPr>
          </c:bandFmt>
          <c:bandFmt>
            <c:idx val="3"/>
            <c:spPr>
              <a:solidFill>
                <a:schemeClr val="accent1">
                  <a:tint val="30000"/>
                </a:schemeClr>
              </a:solidFill>
              <a:ln/>
              <a:effectLst/>
              <a:sp3d/>
            </c:spPr>
          </c:bandFmt>
          <c:bandFmt>
            <c:idx val="4"/>
            <c:spPr>
              <a:solidFill>
                <a:schemeClr val="accent1">
                  <a:tint val="95000"/>
                </a:schemeClr>
              </a:solidFill>
              <a:ln/>
              <a:effectLst/>
              <a:sp3d/>
            </c:spPr>
          </c:bandFmt>
          <c:bandFmt>
            <c:idx val="5"/>
            <c:spPr>
              <a:solidFill>
                <a:schemeClr val="accent1">
                  <a:tint val="60000"/>
                </a:schemeClr>
              </a:solidFill>
              <a:ln/>
              <a:effectLst/>
              <a:sp3d/>
            </c:spPr>
          </c:bandFmt>
          <c:bandFmt>
            <c:idx val="6"/>
            <c:spPr>
              <a:solidFill>
                <a:schemeClr val="accent1">
                  <a:tint val="25000"/>
                </a:schemeClr>
              </a:solidFill>
              <a:ln/>
              <a:effectLst/>
              <a:sp3d/>
            </c:spPr>
          </c:bandFmt>
          <c:bandFmt>
            <c:idx val="7"/>
            <c:spPr>
              <a:solidFill>
                <a:schemeClr val="accent1">
                  <a:tint val="90000"/>
                </a:schemeClr>
              </a:solidFill>
              <a:ln/>
              <a:effectLst/>
              <a:sp3d/>
            </c:spPr>
          </c:bandFmt>
          <c:bandFmt>
            <c:idx val="8"/>
            <c:spPr>
              <a:solidFill>
                <a:schemeClr val="accent1">
                  <a:tint val="55000"/>
                </a:schemeClr>
              </a:solidFill>
              <a:ln/>
              <a:effectLst/>
              <a:sp3d/>
            </c:spPr>
          </c:bandFmt>
          <c:bandFmt>
            <c:idx val="9"/>
            <c:spPr>
              <a:solidFill>
                <a:schemeClr val="accent1">
                  <a:tint val="20000"/>
                </a:schemeClr>
              </a:solidFill>
              <a:ln/>
              <a:effectLst/>
              <a:sp3d/>
            </c:spPr>
          </c:bandFmt>
          <c:bandFmt>
            <c:idx val="10"/>
            <c:spPr>
              <a:solidFill>
                <a:schemeClr val="accent1">
                  <a:tint val="85000"/>
                </a:schemeClr>
              </a:solidFill>
              <a:ln/>
              <a:effectLst/>
              <a:sp3d/>
            </c:spPr>
          </c:bandFmt>
          <c:bandFmt>
            <c:idx val="11"/>
            <c:spPr>
              <a:solidFill>
                <a:schemeClr val="accent1">
                  <a:tint val="50000"/>
                </a:schemeClr>
              </a:solidFill>
              <a:ln/>
              <a:effectLst/>
              <a:sp3d/>
            </c:spPr>
          </c:bandFmt>
          <c:bandFmt>
            <c:idx val="12"/>
            <c:spPr>
              <a:solidFill>
                <a:schemeClr val="accent1">
                  <a:tint val="15000"/>
                </a:schemeClr>
              </a:solidFill>
              <a:ln/>
              <a:effectLst/>
              <a:sp3d/>
            </c:spPr>
          </c:bandFmt>
          <c:bandFmt>
            <c:idx val="13"/>
            <c:spPr>
              <a:solidFill>
                <a:schemeClr val="accent1">
                  <a:tint val="80000"/>
                </a:schemeClr>
              </a:solidFill>
              <a:ln/>
              <a:effectLst/>
              <a:sp3d/>
            </c:spPr>
          </c:bandFmt>
          <c:bandFmt>
            <c:idx val="14"/>
            <c:spPr>
              <a:solidFill>
                <a:schemeClr val="accent1">
                  <a:tint val="45000"/>
                </a:schemeClr>
              </a:solidFill>
              <a:ln/>
              <a:effectLst/>
              <a:sp3d/>
            </c:spPr>
          </c:bandFmt>
        </c:bandFmts>
        <c:axId val="344006888"/>
        <c:axId val="344007280"/>
        <c:axId val="385504184"/>
      </c:surface3DChart>
      <c:catAx>
        <c:axId val="3440068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4007280"/>
        <c:crosses val="autoZero"/>
        <c:auto val="1"/>
        <c:lblAlgn val="ctr"/>
        <c:lblOffset val="100"/>
        <c:noMultiLvlLbl val="0"/>
      </c:catAx>
      <c:valAx>
        <c:axId val="34400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4006888"/>
        <c:crosses val="autoZero"/>
        <c:crossBetween val="midCat"/>
      </c:valAx>
      <c:serAx>
        <c:axId val="385504184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4007280"/>
        <c:crosses val="autoZero"/>
      </c:ser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lang="en-US"/>
            </a:pPr>
            <a:r>
              <a:rPr lang="en-US" sz="2400" dirty="0">
                <a:solidFill>
                  <a:schemeClr val="bg1"/>
                </a:solidFill>
              </a:rPr>
              <a:t>Accuracy (%)</a:t>
            </a:r>
          </a:p>
        </c:rich>
      </c:tx>
      <c:layout>
        <c:manualLayout>
          <c:xMode val="edge"/>
          <c:yMode val="edge"/>
          <c:x val="0.40885691409116492"/>
          <c:y val="0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8.9402924074931667E-2"/>
          <c:y val="0.12409928878255852"/>
          <c:w val="0.89523556552709449"/>
          <c:h val="0.4031453990738643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Bonsai (2K)</c:v>
                </c:pt>
              </c:strCache>
            </c:strRef>
          </c:tx>
          <c:spPr>
            <a:solidFill>
              <a:srgbClr val="FF7D7D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Character </c:v>
                </c:pt>
                <c:pt idx="1">
                  <c:v>WARD</c:v>
                </c:pt>
                <c:pt idx="2">
                  <c:v>MNIST </c:v>
                </c:pt>
                <c:pt idx="3">
                  <c:v>Bird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75.87</c:v>
                </c:pt>
                <c:pt idx="1">
                  <c:v>95.44</c:v>
                </c:pt>
                <c:pt idx="2">
                  <c:v>92.03</c:v>
                </c:pt>
                <c:pt idx="3">
                  <c:v>75.45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8B-4E66-8120-7E5E4BBFD60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Bonsai (16K)</c:v>
                </c:pt>
              </c:strCache>
            </c:strRef>
          </c:tx>
          <c:spPr>
            <a:solidFill>
              <a:srgbClr val="FE00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Character </c:v>
                </c:pt>
                <c:pt idx="1">
                  <c:v>WARD</c:v>
                </c:pt>
                <c:pt idx="2">
                  <c:v>MNIST </c:v>
                </c:pt>
                <c:pt idx="3">
                  <c:v>Bird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77.569999999999993</c:v>
                </c:pt>
                <c:pt idx="1">
                  <c:v>97.38</c:v>
                </c:pt>
                <c:pt idx="2">
                  <c:v>95.79</c:v>
                </c:pt>
                <c:pt idx="3">
                  <c:v>80.349999999999994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78B-4E66-8120-7E5E4BBFD60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ProtoNN (2K)</c:v>
                </c:pt>
              </c:strCache>
            </c:strRef>
          </c:tx>
          <c:spPr>
            <a:solidFill>
              <a:srgbClr val="6D6DFF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Character </c:v>
                </c:pt>
                <c:pt idx="1">
                  <c:v>WARD</c:v>
                </c:pt>
                <c:pt idx="2">
                  <c:v>MNIST </c:v>
                </c:pt>
                <c:pt idx="3">
                  <c:v>Bird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75.72</c:v>
                </c:pt>
                <c:pt idx="1">
                  <c:v>94.3</c:v>
                </c:pt>
                <c:pt idx="2">
                  <c:v>93.52</c:v>
                </c:pt>
                <c:pt idx="3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78B-4E66-8120-7E5E4BBFD60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ProtoNN (16K)</c:v>
                </c:pt>
              </c:strCache>
            </c:strRef>
          </c:tx>
          <c:spPr>
            <a:solidFill>
              <a:srgbClr val="0000FF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Character </c:v>
                </c:pt>
                <c:pt idx="1">
                  <c:v>WARD</c:v>
                </c:pt>
                <c:pt idx="2">
                  <c:v>MNIST </c:v>
                </c:pt>
                <c:pt idx="3">
                  <c:v>Bird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77.680000000000007</c:v>
                </c:pt>
                <c:pt idx="1">
                  <c:v>95.24</c:v>
                </c:pt>
                <c:pt idx="2">
                  <c:v>96.35</c:v>
                </c:pt>
                <c:pt idx="3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78B-4E66-8120-7E5E4BBFD60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GBDT</c:v>
                </c:pt>
              </c:strCache>
            </c:strRef>
          </c:tx>
          <c:spPr>
            <a:solidFill>
              <a:srgbClr val="BF420C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Character </c:v>
                </c:pt>
                <c:pt idx="1">
                  <c:v>WARD</c:v>
                </c:pt>
                <c:pt idx="2">
                  <c:v>MNIST </c:v>
                </c:pt>
                <c:pt idx="3">
                  <c:v>Bird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73.489999999999995</c:v>
                </c:pt>
                <c:pt idx="1">
                  <c:v>98.03</c:v>
                </c:pt>
                <c:pt idx="2">
                  <c:v>98.24</c:v>
                </c:pt>
                <c:pt idx="3">
                  <c:v>74.55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78B-4E66-8120-7E5E4BBFD60F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kNN</c:v>
                </c:pt>
              </c:strCache>
            </c:strRef>
          </c:tx>
          <c:spPr>
            <a:solidFill>
              <a:srgbClr val="357F68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Character </c:v>
                </c:pt>
                <c:pt idx="1">
                  <c:v>WARD</c:v>
                </c:pt>
                <c:pt idx="2">
                  <c:v>MNIST </c:v>
                </c:pt>
                <c:pt idx="3">
                  <c:v>Bird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69.61</c:v>
                </c:pt>
                <c:pt idx="1">
                  <c:v>94.97</c:v>
                </c:pt>
                <c:pt idx="2">
                  <c:v>96.93</c:v>
                </c:pt>
                <c:pt idx="3">
                  <c:v>65.17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78B-4E66-8120-7E5E4BBFD60F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RBF-SVM</c:v>
                </c:pt>
              </c:strCache>
            </c:strRef>
          </c:tx>
          <c:spPr>
            <a:solidFill>
              <a:srgbClr val="F5E40B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Character </c:v>
                </c:pt>
                <c:pt idx="1">
                  <c:v>WARD</c:v>
                </c:pt>
                <c:pt idx="2">
                  <c:v>MNIST </c:v>
                </c:pt>
                <c:pt idx="3">
                  <c:v>Bird</c:v>
                </c:pt>
              </c:strCache>
            </c:strRef>
          </c:cat>
          <c:val>
            <c:numRef>
              <c:f>Sheet1!$H$2:$H$5</c:f>
              <c:numCache>
                <c:formatCode>General</c:formatCode>
                <c:ptCount val="4"/>
                <c:pt idx="0">
                  <c:v>76.88</c:v>
                </c:pt>
                <c:pt idx="1">
                  <c:v>96.37</c:v>
                </c:pt>
                <c:pt idx="2">
                  <c:v>97.45</c:v>
                </c:pt>
                <c:pt idx="3">
                  <c:v>64.73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78B-4E66-8120-7E5E4BBFD60F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Neural Net</c:v>
                </c:pt>
              </c:strCache>
            </c:strRef>
          </c:tx>
          <c:spPr>
            <a:solidFill>
              <a:schemeClr val="bg2">
                <a:lumMod val="50000"/>
              </a:schemeClr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Character </c:v>
                </c:pt>
                <c:pt idx="1">
                  <c:v>WARD</c:v>
                </c:pt>
                <c:pt idx="2">
                  <c:v>MNIST </c:v>
                </c:pt>
                <c:pt idx="3">
                  <c:v>Bird</c:v>
                </c:pt>
              </c:strCache>
            </c:strRef>
          </c:cat>
          <c:val>
            <c:numRef>
              <c:f>Sheet1!$I$2:$I$5</c:f>
              <c:numCache>
                <c:formatCode>General</c:formatCode>
                <c:ptCount val="4"/>
                <c:pt idx="0">
                  <c:v>73.489999999999995</c:v>
                </c:pt>
                <c:pt idx="1">
                  <c:v>95.55</c:v>
                </c:pt>
                <c:pt idx="2">
                  <c:v>98.42</c:v>
                </c:pt>
                <c:pt idx="3">
                  <c:v>52.68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778B-4E66-8120-7E5E4BBFD6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85114008"/>
        <c:axId val="385112832"/>
      </c:barChart>
      <c:catAx>
        <c:axId val="3851140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lang="en-US" sz="2400" b="0" i="0" u="none" strike="noStrike" kern="1200" baseline="0">
                <a:solidFill>
                  <a:schemeClr val="bg1"/>
                </a:solidFill>
                <a:effectLst>
                  <a:outerShdw sx="1000" sy="1000" algn="ctr" rotWithShape="0">
                    <a:schemeClr val="bg1"/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5112832"/>
        <c:crosses val="autoZero"/>
        <c:auto val="1"/>
        <c:lblAlgn val="ctr"/>
        <c:lblOffset val="1"/>
        <c:noMultiLvlLbl val="0"/>
      </c:catAx>
      <c:valAx>
        <c:axId val="385112832"/>
        <c:scaling>
          <c:orientation val="minMax"/>
          <c:max val="100"/>
          <c:min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lang="en-US" sz="2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511400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lang="en-US"/>
            </a:pPr>
            <a:r>
              <a:rPr lang="en-US" sz="2400" dirty="0">
                <a:solidFill>
                  <a:schemeClr val="bg1"/>
                </a:solidFill>
              </a:rPr>
              <a:t>Model</a:t>
            </a:r>
            <a:r>
              <a:rPr lang="en-US" sz="2400" baseline="0" dirty="0">
                <a:solidFill>
                  <a:schemeClr val="bg1"/>
                </a:solidFill>
              </a:rPr>
              <a:t> Size</a:t>
            </a:r>
            <a:endParaRPr lang="en-US" sz="2400" dirty="0">
              <a:solidFill>
                <a:schemeClr val="bg1"/>
              </a:solidFill>
            </a:endParaRPr>
          </a:p>
        </c:rich>
      </c:tx>
      <c:layout>
        <c:manualLayout>
          <c:xMode val="edge"/>
          <c:yMode val="edge"/>
          <c:x val="0.42439901068002173"/>
          <c:y val="1.9651774795368542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7.6248667915884791E-2"/>
          <c:y val="8.5751914643399541E-2"/>
          <c:w val="0.92091372340174749"/>
          <c:h val="0.4627716244376918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Bonsai   </c:v>
                </c:pt>
              </c:strCache>
            </c:strRef>
          </c:tx>
          <c:spPr>
            <a:solidFill>
              <a:srgbClr val="FF7D7D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Character</c:v>
                </c:pt>
                <c:pt idx="1">
                  <c:v>WARD</c:v>
                </c:pt>
                <c:pt idx="2">
                  <c:v>MNIST </c:v>
                </c:pt>
                <c:pt idx="3">
                  <c:v>Bird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53-4131-8335-46D9CB16BA89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Bonsai   </c:v>
                </c:pt>
              </c:strCache>
            </c:strRef>
          </c:tx>
          <c:spPr>
            <a:solidFill>
              <a:srgbClr val="FE00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Character</c:v>
                </c:pt>
                <c:pt idx="1">
                  <c:v>WARD</c:v>
                </c:pt>
                <c:pt idx="2">
                  <c:v>MNIST </c:v>
                </c:pt>
                <c:pt idx="3">
                  <c:v>Bird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953-4131-8335-46D9CB16BA89}"/>
            </c:ext>
          </c:extLst>
        </c:ser>
        <c:ser>
          <c:idx val="2"/>
          <c:order val="2"/>
          <c:tx>
            <c:strRef>
              <c:f>Sheet1!$C$1</c:f>
              <c:strCache>
                <c:ptCount val="1"/>
                <c:pt idx="0">
                  <c:v>ProtoNN </c:v>
                </c:pt>
              </c:strCache>
            </c:strRef>
          </c:tx>
          <c:spPr>
            <a:solidFill>
              <a:srgbClr val="6D6DFF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Character</c:v>
                </c:pt>
                <c:pt idx="1">
                  <c:v>WARD</c:v>
                </c:pt>
                <c:pt idx="2">
                  <c:v>MNIST </c:v>
                </c:pt>
                <c:pt idx="3">
                  <c:v>Bird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953-4131-8335-46D9CB16BA8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ProtoNN </c:v>
                </c:pt>
              </c:strCache>
            </c:strRef>
          </c:tx>
          <c:spPr>
            <a:solidFill>
              <a:srgbClr val="0000FF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Character</c:v>
                </c:pt>
                <c:pt idx="1">
                  <c:v>WARD</c:v>
                </c:pt>
                <c:pt idx="2">
                  <c:v>MNIST </c:v>
                </c:pt>
                <c:pt idx="3">
                  <c:v>Bird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953-4131-8335-46D9CB16BA89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GBDT </c:v>
                </c:pt>
              </c:strCache>
            </c:strRef>
          </c:tx>
          <c:spPr>
            <a:solidFill>
              <a:srgbClr val="BF420C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Character</c:v>
                </c:pt>
                <c:pt idx="1">
                  <c:v>WARD</c:v>
                </c:pt>
                <c:pt idx="2">
                  <c:v>MNIST </c:v>
                </c:pt>
                <c:pt idx="3">
                  <c:v>Bird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6.9657842849999998</c:v>
                </c:pt>
                <c:pt idx="1">
                  <c:v>6.5507467850000003</c:v>
                </c:pt>
                <c:pt idx="2">
                  <c:v>6.5507467850000003</c:v>
                </c:pt>
                <c:pt idx="3">
                  <c:v>6.9657842849999998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953-4131-8335-46D9CB16BA89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kNN</c:v>
                </c:pt>
              </c:strCache>
            </c:strRef>
          </c:tx>
          <c:spPr>
            <a:solidFill>
              <a:srgbClr val="357F68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Character</c:v>
                </c:pt>
                <c:pt idx="1">
                  <c:v>WARD</c:v>
                </c:pt>
                <c:pt idx="2">
                  <c:v>MNIST </c:v>
                </c:pt>
                <c:pt idx="3">
                  <c:v>Bird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12.783816760000001</c:v>
                </c:pt>
                <c:pt idx="1">
                  <c:v>14.138111779999999</c:v>
                </c:pt>
                <c:pt idx="2">
                  <c:v>17.525276099999999</c:v>
                </c:pt>
                <c:pt idx="3">
                  <c:v>13.3392933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953-4131-8335-46D9CB16BA89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RBF-SVM</c:v>
                </c:pt>
              </c:strCache>
            </c:strRef>
          </c:tx>
          <c:spPr>
            <a:solidFill>
              <a:srgbClr val="F5E40B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Character</c:v>
                </c:pt>
                <c:pt idx="1">
                  <c:v>WARD</c:v>
                </c:pt>
                <c:pt idx="2">
                  <c:v>MNIST </c:v>
                </c:pt>
                <c:pt idx="3">
                  <c:v>Bird</c:v>
                </c:pt>
              </c:strCache>
            </c:strRef>
          </c:cat>
          <c:val>
            <c:numRef>
              <c:f>Sheet1!$H$2:$H$5</c:f>
              <c:numCache>
                <c:formatCode>General</c:formatCode>
                <c:ptCount val="4"/>
                <c:pt idx="0">
                  <c:v>12.51471405</c:v>
                </c:pt>
                <c:pt idx="1">
                  <c:v>12.492854619999999</c:v>
                </c:pt>
                <c:pt idx="2">
                  <c:v>14.974190500000001</c:v>
                </c:pt>
                <c:pt idx="3">
                  <c:v>13.330496780000001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953-4131-8335-46D9CB16BA89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Neural Net</c:v>
                </c:pt>
              </c:strCache>
            </c:strRef>
          </c:tx>
          <c:spPr>
            <a:solidFill>
              <a:srgbClr val="948A54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Character</c:v>
                </c:pt>
                <c:pt idx="1">
                  <c:v>WARD</c:v>
                </c:pt>
                <c:pt idx="2">
                  <c:v>MNIST </c:v>
                </c:pt>
                <c:pt idx="3">
                  <c:v>Bird</c:v>
                </c:pt>
              </c:strCache>
            </c:strRef>
          </c:cat>
          <c:val>
            <c:numRef>
              <c:f>Sheet1!$I$2:$I$5</c:f>
              <c:numCache>
                <c:formatCode>General</c:formatCode>
                <c:ptCount val="4"/>
                <c:pt idx="0">
                  <c:v>7.2949078810000003</c:v>
                </c:pt>
                <c:pt idx="1">
                  <c:v>8.6125229829999999</c:v>
                </c:pt>
                <c:pt idx="2">
                  <c:v>8.2622416919999999</c:v>
                </c:pt>
                <c:pt idx="3">
                  <c:v>11.88427488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3953-4131-8335-46D9CB16BA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85113224"/>
        <c:axId val="385114400"/>
      </c:barChart>
      <c:catAx>
        <c:axId val="3851132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lang="en-US" sz="2400" b="0" i="0" u="none" strike="noStrike" kern="1200" baseline="0">
                <a:solidFill>
                  <a:schemeClr val="bg1"/>
                </a:solidFill>
                <a:effectLst>
                  <a:outerShdw sx="1000" sy="1000" algn="ctr" rotWithShape="0">
                    <a:schemeClr val="bg1"/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5114400"/>
        <c:crosses val="autoZero"/>
        <c:auto val="1"/>
        <c:lblAlgn val="ctr"/>
        <c:lblOffset val="1"/>
        <c:noMultiLvlLbl val="0"/>
      </c:catAx>
      <c:valAx>
        <c:axId val="385114400"/>
        <c:scaling>
          <c:orientation val="minMax"/>
          <c:max val="24"/>
          <c:min val="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extTo"/>
        <c:crossAx val="38511322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lang="en-US"/>
            </a:pPr>
            <a:r>
              <a:rPr lang="en-US" sz="2400" baseline="0" dirty="0">
                <a:solidFill>
                  <a:schemeClr val="bg1"/>
                </a:solidFill>
              </a:rPr>
              <a:t>Prediction Time (ms)</a:t>
            </a:r>
            <a:endParaRPr lang="en-US" sz="2400" dirty="0">
              <a:solidFill>
                <a:schemeClr val="bg1"/>
              </a:solidFill>
            </a:endParaRPr>
          </a:p>
        </c:rich>
      </c:tx>
      <c:layout>
        <c:manualLayout>
          <c:xMode val="edge"/>
          <c:yMode val="edge"/>
          <c:x val="0.40144472145661214"/>
          <c:y val="1.1575471662462826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7.0526611384279722E-2"/>
          <c:y val="0.1115574780988681"/>
          <c:w val="0.94361459794949665"/>
          <c:h val="0.46517228037751024"/>
        </c:manualLayout>
      </c:layout>
      <c:barChart>
        <c:barDir val="col"/>
        <c:grouping val="clustered"/>
        <c:varyColors val="0"/>
        <c:ser>
          <c:idx val="2"/>
          <c:order val="0"/>
          <c:tx>
            <c:strRef>
              <c:f>Sheet1!$C$1</c:f>
              <c:strCache>
                <c:ptCount val="1"/>
                <c:pt idx="0">
                  <c:v>Bonsai unoptimized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Character</c:v>
                </c:pt>
                <c:pt idx="1">
                  <c:v>WARD</c:v>
                </c:pt>
                <c:pt idx="2">
                  <c:v>MNIST</c:v>
                </c:pt>
                <c:pt idx="3">
                  <c:v>USPS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8.6419999999999995</c:v>
                </c:pt>
                <c:pt idx="1">
                  <c:v>14.377000000000001</c:v>
                </c:pt>
                <c:pt idx="2">
                  <c:v>10.984</c:v>
                </c:pt>
                <c:pt idx="3">
                  <c:v>4.79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ABD-415C-9400-896CA285E6E3}"/>
            </c:ext>
          </c:extLst>
        </c:ser>
        <c:ser>
          <c:idx val="4"/>
          <c:order val="1"/>
          <c:tx>
            <c:strRef>
              <c:f>Sheet1!$E$1</c:f>
              <c:strCache>
                <c:ptCount val="1"/>
                <c:pt idx="0">
                  <c:v>ProtoNN</c:v>
                </c:pt>
              </c:strCache>
            </c:strRef>
          </c:tx>
          <c:spPr>
            <a:solidFill>
              <a:srgbClr val="0000FF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Character</c:v>
                </c:pt>
                <c:pt idx="1">
                  <c:v>WARD</c:v>
                </c:pt>
                <c:pt idx="2">
                  <c:v>MNIST</c:v>
                </c:pt>
                <c:pt idx="3">
                  <c:v>USPS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19.216000000000001</c:v>
                </c:pt>
                <c:pt idx="1">
                  <c:v>15.788</c:v>
                </c:pt>
                <c:pt idx="2">
                  <c:v>15.512</c:v>
                </c:pt>
                <c:pt idx="3">
                  <c:v>7.8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ABD-415C-9400-896CA285E6E3}"/>
            </c:ext>
          </c:extLst>
        </c:ser>
        <c:ser>
          <c:idx val="0"/>
          <c:order val="2"/>
          <c:tx>
            <c:strRef>
              <c:f>Sheet1!$B$1</c:f>
              <c:strCache>
                <c:ptCount val="1"/>
                <c:pt idx="0">
                  <c:v>Logistic-L1</c:v>
                </c:pt>
              </c:strCache>
            </c:strRef>
          </c:tx>
          <c:spPr>
            <a:solidFill>
              <a:srgbClr val="777777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Character</c:v>
                </c:pt>
                <c:pt idx="1">
                  <c:v>WARD</c:v>
                </c:pt>
                <c:pt idx="2">
                  <c:v>MNIST</c:v>
                </c:pt>
                <c:pt idx="3">
                  <c:v>USPS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7.2359999999999998</c:v>
                </c:pt>
                <c:pt idx="1">
                  <c:v>8.7799999999999994</c:v>
                </c:pt>
                <c:pt idx="2">
                  <c:v>8.82</c:v>
                </c:pt>
                <c:pt idx="3">
                  <c:v>4.2480000000000002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BD-415C-9400-896CA285E6E3}"/>
            </c:ext>
          </c:extLst>
        </c:ser>
        <c:ser>
          <c:idx val="3"/>
          <c:order val="3"/>
          <c:tx>
            <c:strRef>
              <c:f>Sheet1!$D$1</c:f>
              <c:strCache>
                <c:ptCount val="1"/>
                <c:pt idx="0">
                  <c:v>NeuralNet Pruning</c:v>
                </c:pt>
              </c:strCache>
            </c:strRef>
          </c:tx>
          <c:spPr>
            <a:solidFill>
              <a:srgbClr val="00FF00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Character</c:v>
                </c:pt>
                <c:pt idx="1">
                  <c:v>WARD</c:v>
                </c:pt>
                <c:pt idx="2">
                  <c:v>MNIST</c:v>
                </c:pt>
                <c:pt idx="3">
                  <c:v>USPS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9.0850000000000009</c:v>
                </c:pt>
                <c:pt idx="1">
                  <c:v>17.494</c:v>
                </c:pt>
                <c:pt idx="2">
                  <c:v>13.414</c:v>
                </c:pt>
                <c:pt idx="3">
                  <c:v>7.3689999999999998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ABD-415C-9400-896CA285E6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38003864"/>
        <c:axId val="437995632"/>
      </c:barChart>
      <c:catAx>
        <c:axId val="4380038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lang="en-US" sz="2400" b="0" i="0" u="none" strike="noStrike" kern="1200" baseline="0">
                <a:solidFill>
                  <a:schemeClr val="bg1"/>
                </a:solidFill>
                <a:effectLst>
                  <a:outerShdw sx="1000" sy="1000" algn="ctr" rotWithShape="0">
                    <a:schemeClr val="bg1"/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7995632"/>
        <c:crosses val="autoZero"/>
        <c:auto val="1"/>
        <c:lblAlgn val="ctr"/>
        <c:lblOffset val="1"/>
        <c:noMultiLvlLbl val="0"/>
      </c:catAx>
      <c:valAx>
        <c:axId val="437995632"/>
        <c:scaling>
          <c:orientation val="minMax"/>
          <c:max val="19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lang="en-US" sz="2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8003864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000000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IN" sz="2400" dirty="0">
                <a:solidFill>
                  <a:schemeClr val="bg1"/>
                </a:solidFill>
              </a:rPr>
              <a:t>Energy Consumed (mJ)</a:t>
            </a:r>
          </a:p>
        </c:rich>
      </c:tx>
      <c:layout>
        <c:manualLayout>
          <c:xMode val="edge"/>
          <c:yMode val="edge"/>
          <c:x val="0.39279936855584252"/>
          <c:y val="6.5046254163102918E-5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7.0526611384279722E-2"/>
          <c:y val="8.5679325390462982E-2"/>
          <c:w val="0.94361459794949665"/>
          <c:h val="0.48424768015958009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Bonsai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Character</c:v>
                </c:pt>
                <c:pt idx="1">
                  <c:v>WARD</c:v>
                </c:pt>
                <c:pt idx="2">
                  <c:v>MNIST</c:v>
                </c:pt>
                <c:pt idx="3">
                  <c:v>USPS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2.8760575999999998</c:v>
                </c:pt>
                <c:pt idx="1">
                  <c:v>4.8603173740000001</c:v>
                </c:pt>
                <c:pt idx="2">
                  <c:v>3.6554752000000001</c:v>
                </c:pt>
                <c:pt idx="3">
                  <c:v>1.5856720200000003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31B-4D6E-B00C-070911D8E369}"/>
            </c:ext>
          </c:extLst>
        </c:ser>
        <c:ser>
          <c:idx val="4"/>
          <c:order val="1"/>
          <c:tx>
            <c:v>ProtoNN</c:v>
          </c:tx>
          <c:spPr>
            <a:solidFill>
              <a:srgbClr val="0000FF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Character</c:v>
                </c:pt>
                <c:pt idx="1">
                  <c:v>WARD</c:v>
                </c:pt>
                <c:pt idx="2">
                  <c:v>MNIST</c:v>
                </c:pt>
                <c:pt idx="3">
                  <c:v>USPS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6.5632247999999995</c:v>
                </c:pt>
                <c:pt idx="1">
                  <c:v>5.4198309440000001</c:v>
                </c:pt>
                <c:pt idx="2">
                  <c:v>5.2981236000000003</c:v>
                </c:pt>
                <c:pt idx="3">
                  <c:v>2.6505023999999997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31B-4D6E-B00C-070911D8E369}"/>
            </c:ext>
          </c:extLst>
        </c:ser>
        <c:ser>
          <c:idx val="0"/>
          <c:order val="2"/>
          <c:tx>
            <c:strRef>
              <c:f>Sheet1!$B$1</c:f>
              <c:strCache>
                <c:ptCount val="1"/>
                <c:pt idx="0">
                  <c:v>Logistic-L1</c:v>
                </c:pt>
              </c:strCache>
            </c:strRef>
          </c:tx>
          <c:spPr>
            <a:solidFill>
              <a:srgbClr val="777777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Character</c:v>
                </c:pt>
                <c:pt idx="1">
                  <c:v>WARD</c:v>
                </c:pt>
                <c:pt idx="2">
                  <c:v>MNIST</c:v>
                </c:pt>
                <c:pt idx="3">
                  <c:v>USPS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2.4714558000000002</c:v>
                </c:pt>
                <c:pt idx="1">
                  <c:v>2.9969999999999999</c:v>
                </c:pt>
                <c:pt idx="2">
                  <c:v>2.9971065600000002</c:v>
                </c:pt>
                <c:pt idx="3">
                  <c:v>1.4435043839999999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1B-4D6E-B00C-070911D8E369}"/>
            </c:ext>
          </c:extLst>
        </c:ser>
        <c:ser>
          <c:idx val="2"/>
          <c:order val="3"/>
          <c:tx>
            <c:strRef>
              <c:f>Sheet1!$D$1</c:f>
              <c:strCache>
                <c:ptCount val="1"/>
                <c:pt idx="0">
                  <c:v>NeuralNet Pruning</c:v>
                </c:pt>
              </c:strCache>
            </c:strRef>
          </c:tx>
          <c:spPr>
            <a:solidFill>
              <a:srgbClr val="00FF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Character</c:v>
                </c:pt>
                <c:pt idx="1">
                  <c:v>WARD</c:v>
                </c:pt>
                <c:pt idx="2">
                  <c:v>MNIST</c:v>
                </c:pt>
                <c:pt idx="3">
                  <c:v>USPS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3.1345248700000004</c:v>
                </c:pt>
                <c:pt idx="1">
                  <c:v>6.0358148679999992</c:v>
                </c:pt>
                <c:pt idx="2">
                  <c:v>4.5581845119999995</c:v>
                </c:pt>
                <c:pt idx="3">
                  <c:v>2.5168819499999997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31B-4D6E-B00C-070911D8E3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37999552"/>
        <c:axId val="438017976"/>
      </c:barChart>
      <c:catAx>
        <c:axId val="4379995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lang="en-US" sz="2400" b="0" i="0" u="none" strike="noStrike" kern="1200" baseline="0">
                <a:solidFill>
                  <a:schemeClr val="bg1"/>
                </a:solidFill>
                <a:effectLst>
                  <a:outerShdw sx="1000" sy="1000" algn="ctr" rotWithShape="0">
                    <a:schemeClr val="bg1"/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8017976"/>
        <c:crosses val="autoZero"/>
        <c:auto val="1"/>
        <c:lblAlgn val="ctr"/>
        <c:lblOffset val="1"/>
        <c:noMultiLvlLbl val="0"/>
      </c:catAx>
      <c:valAx>
        <c:axId val="438017976"/>
        <c:scaling>
          <c:orientation val="minMax"/>
          <c:max val="7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lang="en-US" sz="2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7999552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67615190972653794"/>
          <c:w val="1"/>
          <c:h val="0.2642148828355244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24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0.00865</cdr:y>
    </cdr:from>
    <cdr:to>
      <cdr:x>0.08799</cdr:x>
      <cdr:y>0.68244</cdr:y>
    </cdr:to>
    <cdr:sp macro="" textlink="">
      <cdr:nvSpPr>
        <cdr:cNvPr id="2" name="TextBox 2"/>
        <cdr:cNvSpPr txBox="1"/>
      </cdr:nvSpPr>
      <cdr:spPr>
        <a:xfrm xmlns:a="http://schemas.openxmlformats.org/drawingml/2006/main">
          <a:off x="0" y="27525"/>
          <a:ext cx="787616" cy="214430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>
            <a:lnSpc>
              <a:spcPct val="200000"/>
            </a:lnSpc>
          </a:pPr>
          <a:r>
            <a:rPr lang="en-US" sz="2400" dirty="0">
              <a:solidFill>
                <a:schemeClr val="bg1"/>
              </a:solidFill>
            </a:rPr>
            <a:t>1GB</a:t>
          </a:r>
        </a:p>
        <a:p xmlns:a="http://schemas.openxmlformats.org/drawingml/2006/main">
          <a:pPr>
            <a:lnSpc>
              <a:spcPct val="150000"/>
            </a:lnSpc>
          </a:pPr>
          <a:r>
            <a:rPr lang="en-US" sz="2400" dirty="0">
              <a:solidFill>
                <a:schemeClr val="bg1"/>
              </a:solidFill>
            </a:rPr>
            <a:t>1MB</a:t>
          </a:r>
        </a:p>
        <a:p xmlns:a="http://schemas.openxmlformats.org/drawingml/2006/main">
          <a:pPr>
            <a:lnSpc>
              <a:spcPct val="200000"/>
            </a:lnSpc>
          </a:pPr>
          <a:r>
            <a:rPr lang="en-US" sz="2400" dirty="0">
              <a:solidFill>
                <a:schemeClr val="bg1"/>
              </a:solidFill>
            </a:rPr>
            <a:t>1KB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0.64978</cdr:x>
      <cdr:y>0.67882</cdr:y>
    </cdr:from>
    <cdr:to>
      <cdr:x>0.74411</cdr:x>
      <cdr:y>0.8267</cdr:y>
    </cdr:to>
    <cdr:sp macro="" textlink="">
      <cdr:nvSpPr>
        <cdr:cNvPr id="2" name="Rectangle 1"/>
        <cdr:cNvSpPr/>
      </cdr:nvSpPr>
      <cdr:spPr>
        <a:xfrm xmlns:a="http://schemas.openxmlformats.org/drawingml/2006/main">
          <a:off x="2278988" y="1554000"/>
          <a:ext cx="330857" cy="33855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1" i="0" dirty="0">
              <a:solidFill>
                <a:schemeClr val="tx1">
                  <a:lumMod val="95000"/>
                  <a:lumOff val="5000"/>
                </a:schemeClr>
              </a:solidFill>
              <a:latin typeface="Cambria Math" panose="02040503050406030204" pitchFamily="18" charset="0"/>
            </a:rPr>
            <a:t>𝐛_</a:t>
          </a:r>
          <a:r>
            <a:rPr lang="en-US" sz="1600" b="0" i="0" dirty="0">
              <a:solidFill>
                <a:schemeClr val="tx1">
                  <a:lumMod val="95000"/>
                  <a:lumOff val="5000"/>
                </a:schemeClr>
              </a:solidFill>
              <a:latin typeface="Cambria Math" panose="02040503050406030204" pitchFamily="18" charset="0"/>
            </a:rPr>
            <a:t>3</a:t>
          </a:r>
          <a:endParaRPr lang="en-US" sz="1600" dirty="0">
            <a:solidFill>
              <a:schemeClr val="tx1">
                <a:lumMod val="95000"/>
                <a:lumOff val="5000"/>
              </a:schemeClr>
            </a:solidFill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</cdr:x>
      <cdr:y>0.01703</cdr:y>
    </cdr:from>
    <cdr:to>
      <cdr:x>0.08799</cdr:x>
      <cdr:y>0.69082</cdr:y>
    </cdr:to>
    <cdr:sp macro="" textlink="">
      <cdr:nvSpPr>
        <cdr:cNvPr id="2" name="TextBox 2"/>
        <cdr:cNvSpPr txBox="1"/>
      </cdr:nvSpPr>
      <cdr:spPr>
        <a:xfrm xmlns:a="http://schemas.openxmlformats.org/drawingml/2006/main">
          <a:off x="0" y="56646"/>
          <a:ext cx="787616" cy="224134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>
            <a:lnSpc>
              <a:spcPct val="200000"/>
            </a:lnSpc>
          </a:pPr>
          <a:r>
            <a:rPr lang="en-US" sz="2400" dirty="0">
              <a:solidFill>
                <a:schemeClr val="bg1"/>
              </a:solidFill>
            </a:rPr>
            <a:t>1GB</a:t>
          </a:r>
        </a:p>
        <a:p xmlns:a="http://schemas.openxmlformats.org/drawingml/2006/main">
          <a:pPr>
            <a:lnSpc>
              <a:spcPct val="150000"/>
            </a:lnSpc>
          </a:pPr>
          <a:r>
            <a:rPr lang="en-US" sz="2400" dirty="0">
              <a:solidFill>
                <a:schemeClr val="bg1"/>
              </a:solidFill>
            </a:rPr>
            <a:t>1MB</a:t>
          </a:r>
        </a:p>
        <a:p xmlns:a="http://schemas.openxmlformats.org/drawingml/2006/main">
          <a:pPr>
            <a:lnSpc>
              <a:spcPct val="200000"/>
            </a:lnSpc>
          </a:pPr>
          <a:r>
            <a:rPr lang="en-US" sz="2400" dirty="0">
              <a:solidFill>
                <a:schemeClr val="bg1"/>
              </a:solidFill>
            </a:rPr>
            <a:t>1KB</a:t>
          </a: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0.76119</cdr:x>
      <cdr:y>0.79592</cdr:y>
    </cdr:from>
    <cdr:to>
      <cdr:x>0.85075</cdr:x>
      <cdr:y>0.89796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7772399" y="2971800"/>
          <a:ext cx="914400" cy="3810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2400" dirty="0">
              <a:solidFill>
                <a:schemeClr val="bg1"/>
              </a:solidFill>
            </a:rPr>
            <a:t>Pruning</a:t>
          </a:r>
        </a:p>
      </cdr:txBody>
    </cdr:sp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1-10T17:30:27.232"/>
    </inkml:context>
    <inkml:brush xml:id="br0">
      <inkml:brushProperty name="width" value="0.035" units="cm"/>
      <inkml:brushProperty name="height" value="0.035" units="cm"/>
      <inkml:brushProperty name="ignorePressure" value="1"/>
    </inkml:brush>
  </inkml:definitions>
  <inkml:trace contextRef="#ctx0" brushRef="#br0">0 88,'0'-2,"1"1,2 0,2-3,1-1,1-1,2-1,0-1,1 1,2 0,1 0,0 0,-1 0,-1 2,0 2,-3-1,-1 1,-2-1</inkml:trace>
  <inkml:trace contextRef="#ctx0" brushRef="#br0" timeOffset="1">145-12,'1'1,"3"0,0 2,1-1,1 2,-1 0,0 0,0 0,1 0,-1 0,0-1,0 1,0 0,2 1,1 1,-1 0,1-1,0 1,-1-1,0 0,0 1,-1 1,0-1,-2-1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1-10T18:30:39.915"/>
    </inkml:context>
    <inkml:brush xml:id="br0">
      <inkml:brushProperty name="width" value="0.035" units="cm"/>
      <inkml:brushProperty name="height" value="0.035" units="cm"/>
      <inkml:brushProperty name="ignorePressure" value="1"/>
    </inkml:brush>
  </inkml:definitions>
  <inkml:trace contextRef="#ctx0" brushRef="#br0">0 88,'0'-2,"1"1,2 0,2-3,1-1,1-1,2-1,0-1,1 1,2 0,1 0,0 0,-1 0,-1 2,0 2,-3-1,-1 1,-2-1</inkml:trace>
  <inkml:trace contextRef="#ctx0" brushRef="#br0" timeOffset="1">145-12,'1'1,"3"0,0 2,1-1,1 2,-1 0,0 0,0 0,1 0,-1 0,0-1,0 1,0 0,2 1,1 1,-1 0,1-1,0 1,-1-1,0 0,0 1,-1 1,0-1,-2-1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11-03T08:28:49.695"/>
    </inkml:context>
    <inkml:brush xml:id="br0">
      <inkml:brushProperty name="width" value="0.035" units="cm"/>
      <inkml:brushProperty name="height" value="0.035" units="cm"/>
      <inkml:brushProperty name="ignorePressure" value="1"/>
    </inkml:brush>
  </inkml:definitions>
  <inkml:trace contextRef="#ctx0" brushRef="#br0">0 88,'0'-2,"1"1,2 0,2-3,1-1,1-1,2-1,0-1,1 1,2 0,1 0,0 0,-1 0,-1 2,0 2,-3-1,-1 1,-2-1</inkml:trace>
  <inkml:trace contextRef="#ctx0" brushRef="#br0" timeOffset="1.0008">145-12,'1'1,"3"0,0 2,1-1,1 2,-1 0,0 0,0 0,1 0,-1 0,0-1,0 1,0 0,2 1,1 1,-1 0,1-1,0 1,-1-1,0 0,0 1,-1 1,0-1,-2-1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11-03T09:53:43.605"/>
    </inkml:context>
    <inkml:brush xml:id="br0">
      <inkml:brushProperty name="width" value="0.035" units="cm"/>
      <inkml:brushProperty name="height" value="0.035" units="cm"/>
      <inkml:brushProperty name="ignorePressure" value="1"/>
    </inkml:brush>
  </inkml:definitions>
  <inkml:trace contextRef="#ctx0" brushRef="#br0">0 88,'0'-2,"1"1,2 0,2-3,1-1,1-1,2-1,0-1,1 1,2 0,1 0,0 0,-1 0,-1 2,0 2,-3-1,-1 1,-2-1</inkml:trace>
  <inkml:trace contextRef="#ctx0" brushRef="#br0" timeOffset="1">145-12,'1'1,"3"0,0 2,1-1,1 2,-1 0,0 0,0 0,1 0,-1 0,0-1,0 1,0 0,2 1,1 1,-1 0,1-1,0 1,-1-1,0 0,0 1,-1 1,0-1,-2-1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69523-016A-40AF-9D86-632794FF09FF}" type="datetimeFigureOut">
              <a:rPr lang="en-GB" smtClean="0"/>
              <a:pPr/>
              <a:t>23/01/2017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7420EA-CA00-4FF3-A141-185C16B2999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393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420EA-CA00-4FF3-A141-185C16B29991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44285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7420EA-CA00-4FF3-A141-185C16B29991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55711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7420EA-CA00-4FF3-A141-185C16B29991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303008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7420EA-CA00-4FF3-A141-185C16B29991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29675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7420EA-CA00-4FF3-A141-185C16B29991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913474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7420EA-CA00-4FF3-A141-185C16B29991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06570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7420EA-CA00-4FF3-A141-185C16B29991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68416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420EA-CA00-4FF3-A141-185C16B29991}" type="slidenum">
              <a:rPr lang="en-GB" smtClean="0">
                <a:solidFill>
                  <a:prstClr val="black"/>
                </a:solidFill>
              </a:rPr>
              <a:pPr/>
              <a:t>30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6542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420EA-CA00-4FF3-A141-185C16B29991}" type="slidenum">
              <a:rPr lang="en-GB" smtClean="0">
                <a:solidFill>
                  <a:prstClr val="black"/>
                </a:solidFill>
              </a:rPr>
              <a:pPr/>
              <a:t>45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3013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420EA-CA00-4FF3-A141-185C16B29991}" type="slidenum">
              <a:rPr lang="en-GB" smtClean="0">
                <a:solidFill>
                  <a:prstClr val="black"/>
                </a:solidFill>
              </a:rPr>
              <a:pPr/>
              <a:t>46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0811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420EA-CA00-4FF3-A141-185C16B29991}" type="slidenum">
              <a:rPr lang="en-GB" smtClean="0">
                <a:solidFill>
                  <a:prstClr val="black"/>
                </a:solidFill>
              </a:rPr>
              <a:pPr/>
              <a:t>47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040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420EA-CA00-4FF3-A141-185C16B29991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96352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420EA-CA00-4FF3-A141-185C16B29991}" type="slidenum">
              <a:rPr lang="en-GB" smtClean="0">
                <a:solidFill>
                  <a:prstClr val="black"/>
                </a:solidFill>
              </a:rPr>
              <a:pPr/>
              <a:t>48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3408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3A0F0-7B4A-4997-94B2-C5931CD8CC43}" type="slidenum">
              <a:rPr lang="en-GB" smtClean="0">
                <a:solidFill>
                  <a:prstClr val="black"/>
                </a:solidFill>
              </a:rPr>
              <a:pPr/>
              <a:t>49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6879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420EA-CA00-4FF3-A141-185C16B29991}" type="slidenum">
              <a:rPr lang="en-GB" smtClean="0"/>
              <a:t>52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78330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420EA-CA00-4FF3-A141-185C16B29991}" type="slidenum">
              <a:rPr lang="en-GB" smtClean="0"/>
              <a:pPr/>
              <a:t>54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0766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420EA-CA00-4FF3-A141-185C16B29991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0111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3A0F0-7B4A-4997-94B2-C5931CD8CC43}" type="slidenum">
              <a:rPr lang="en-GB" smtClean="0">
                <a:solidFill>
                  <a:prstClr val="black"/>
                </a:solidFill>
              </a:rPr>
              <a:pPr/>
              <a:t>8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088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3A0F0-7B4A-4997-94B2-C5931CD8CC43}" type="slidenum">
              <a:rPr lang="en-GB" smtClean="0">
                <a:solidFill>
                  <a:prstClr val="black"/>
                </a:solidFill>
              </a:rPr>
              <a:pPr/>
              <a:t>13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866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420EA-CA00-4FF3-A141-185C16B29991}" type="slidenum">
              <a:rPr lang="en-GB" smtClean="0">
                <a:solidFill>
                  <a:prstClr val="black"/>
                </a:solidFill>
              </a:rPr>
              <a:pPr/>
              <a:t>17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904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420EA-CA00-4FF3-A141-185C16B29991}" type="slidenum">
              <a:rPr lang="en-GB" smtClean="0">
                <a:solidFill>
                  <a:prstClr val="black"/>
                </a:solidFill>
              </a:rPr>
              <a:pPr/>
              <a:t>18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337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420EA-CA00-4FF3-A141-185C16B29991}" type="slidenum">
              <a:rPr lang="en-GB" smtClean="0">
                <a:solidFill>
                  <a:prstClr val="black"/>
                </a:solidFill>
              </a:rPr>
              <a:pPr/>
              <a:t>19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529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3A0F0-7B4A-4997-94B2-C5931CD8CC43}" type="slidenum">
              <a:rPr lang="en-GB" smtClean="0">
                <a:solidFill>
                  <a:prstClr val="black"/>
                </a:solidFill>
              </a:rPr>
              <a:pPr/>
              <a:t>22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250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044F4-3897-4F4E-8F70-2F60916C110C}" type="datetime1">
              <a:rPr lang="en-US" smtClean="0"/>
              <a:t>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A3312-2110-46F9-AE5A-857A16EEEA1E}" type="datetime1">
              <a:rPr lang="en-US" smtClean="0"/>
              <a:t>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3D0FC-393B-4A81-856C-E4A0C2E85D45}" type="datetime1">
              <a:rPr lang="en-US" smtClean="0"/>
              <a:t>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7D95-6C50-40BE-AD9C-00445FC35F8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1/23/2017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256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7D95-6C50-40BE-AD9C-00445FC35F8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1/23/2017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9649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7D95-6C50-40BE-AD9C-00445FC35F8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1/23/2017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3353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7D95-6C50-40BE-AD9C-00445FC35F8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1/23/2017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4467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7D95-6C50-40BE-AD9C-00445FC35F8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1/23/2017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9095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7D95-6C50-40BE-AD9C-00445FC35F8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1/23/2017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4805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7D95-6C50-40BE-AD9C-00445FC35F8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1/23/2017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1624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7D95-6C50-40BE-AD9C-00445FC35F8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1/23/2017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717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625A3-86BF-4A4D-BE51-E3ED34DE02CF}" type="datetime1">
              <a:rPr lang="en-US" smtClean="0"/>
              <a:t>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7D95-6C50-40BE-AD9C-00445FC35F8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1/23/2017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644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7D95-6C50-40BE-AD9C-00445FC35F8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1/23/2017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8612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7D95-6C50-40BE-AD9C-00445FC35F8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1/23/2017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017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77D1E-EF5B-4D5F-A46A-2A9636980B57}" type="datetime1">
              <a:rPr lang="en-US" smtClean="0"/>
              <a:t>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B015C-8B0A-46EA-AF70-09FB66C3A17A}" type="datetime1">
              <a:rPr lang="en-US" smtClean="0"/>
              <a:t>1/23/2017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1546A-FEA0-4583-9727-9A566680EF3A}" type="datetime1">
              <a:rPr lang="en-US" smtClean="0"/>
              <a:t>1/23/2017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EE446-721C-45DC-AF15-F88DF9658726}" type="datetime1">
              <a:rPr lang="en-US" smtClean="0"/>
              <a:t>1/23/2017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AB38B-1A49-4098-A6B3-6FE8D0318ECE}" type="datetime1">
              <a:rPr lang="en-US" smtClean="0"/>
              <a:t>1/23/2017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B410B-69FF-40C3-B360-5DDC7098B24D}" type="datetime1">
              <a:rPr lang="en-US" smtClean="0"/>
              <a:t>1/23/2017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BA99F-F82F-4A6E-88B5-0443AA4CDB29}" type="datetime1">
              <a:rPr lang="en-US" smtClean="0"/>
              <a:t>1/23/2017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ACB01-8F42-44E6-BF19-59EE96168EA1}" type="datetime1">
              <a:rPr lang="en-US" smtClean="0"/>
              <a:t>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4C4BE-660E-4477-BE7B-07C2E70A6D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97D95-6C50-40BE-AD9C-00445FC35F8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1/23/2017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4C4BE-660E-4477-BE7B-07C2E70A6D2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954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6.png"/><Relationship Id="rId3" Type="http://schemas.openxmlformats.org/officeDocument/2006/relationships/image" Target="../media/image1.pn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71.pn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.png"/><Relationship Id="rId3" Type="http://schemas.openxmlformats.org/officeDocument/2006/relationships/image" Target="../media/image81.png"/><Relationship Id="rId7" Type="http://schemas.openxmlformats.org/officeDocument/2006/relationships/image" Target="../media/image100.pn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11" Type="http://schemas.openxmlformats.org/officeDocument/2006/relationships/image" Target="../media/image71.png"/><Relationship Id="rId10" Type="http://schemas.openxmlformats.org/officeDocument/2006/relationships/image" Target="../media/image6.png"/><Relationship Id="rId4" Type="http://schemas.openxmlformats.org/officeDocument/2006/relationships/image" Target="../media/image98.png"/><Relationship Id="rId9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98.png"/><Relationship Id="rId3" Type="http://schemas.openxmlformats.org/officeDocument/2006/relationships/image" Target="../media/image17.png"/><Relationship Id="rId7" Type="http://schemas.openxmlformats.org/officeDocument/2006/relationships/image" Target="../media/image12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11" Type="http://schemas.openxmlformats.org/officeDocument/2006/relationships/image" Target="../media/image23.png"/><Relationship Id="rId10" Type="http://schemas.openxmlformats.org/officeDocument/2006/relationships/image" Target="../media/image22.png"/><Relationship Id="rId9" Type="http://schemas.openxmlformats.org/officeDocument/2006/relationships/image" Target="../media/image21.png"/><Relationship Id="rId1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png"/><Relationship Id="rId20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jpeg"/><Relationship Id="rId10" Type="http://schemas.openxmlformats.org/officeDocument/2006/relationships/image" Target="../media/image12.jpeg"/><Relationship Id="rId19" Type="http://schemas.openxmlformats.org/officeDocument/2006/relationships/image" Target="../media/image21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Relationship Id="rId1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chart" Target="../charts/chart3.xml"/><Relationship Id="rId3" Type="http://schemas.openxmlformats.org/officeDocument/2006/relationships/chart" Target="../charts/chart1.xml"/><Relationship Id="rId7" Type="http://schemas.openxmlformats.org/officeDocument/2006/relationships/image" Target="../media/image54.png"/><Relationship Id="rId12" Type="http://schemas.openxmlformats.org/officeDocument/2006/relationships/chart" Target="../charts/chart2.xml"/><Relationship Id="rId17" Type="http://schemas.openxmlformats.org/officeDocument/2006/relationships/image" Target="NUL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59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customXml" Target="../ink/ink1.xml"/><Relationship Id="rId7" Type="http://schemas.openxmlformats.org/officeDocument/2006/relationships/chart" Target="../charts/chart4.xml"/><Relationship Id="rId12" Type="http://schemas.openxmlformats.org/officeDocument/2006/relationships/image" Target="../media/image55.png"/><Relationship Id="rId17" Type="http://schemas.openxmlformats.org/officeDocument/2006/relationships/chart" Target="../charts/chart5.xml"/><Relationship Id="rId2" Type="http://schemas.openxmlformats.org/officeDocument/2006/relationships/notesSlide" Target="../notesSlides/notesSlide15.xml"/><Relationship Id="rId16" Type="http://schemas.openxmlformats.org/officeDocument/2006/relationships/customXml" Target="../ink/ink2.xml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54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NULL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6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3" Type="http://schemas.openxmlformats.org/officeDocument/2006/relationships/image" Target="../media/image68.emf"/><Relationship Id="rId7" Type="http://schemas.openxmlformats.org/officeDocument/2006/relationships/image" Target="../media/image72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1.emf"/><Relationship Id="rId5" Type="http://schemas.openxmlformats.org/officeDocument/2006/relationships/image" Target="../media/image70.emf"/><Relationship Id="rId4" Type="http://schemas.openxmlformats.org/officeDocument/2006/relationships/image" Target="../media/image69.emf"/><Relationship Id="rId9" Type="http://schemas.openxmlformats.org/officeDocument/2006/relationships/image" Target="../media/image66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82.png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3" Type="http://schemas.openxmlformats.org/officeDocument/2006/relationships/image" Target="../media/image1.png"/><Relationship Id="rId7" Type="http://schemas.openxmlformats.org/officeDocument/2006/relationships/image" Target="../media/image5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png"/><Relationship Id="rId3" Type="http://schemas.openxmlformats.org/officeDocument/2006/relationships/image" Target="../media/image1.png"/><Relationship Id="rId7" Type="http://schemas.openxmlformats.org/officeDocument/2006/relationships/image" Target="../media/image601.png"/><Relationship Id="rId12" Type="http://schemas.openxmlformats.org/officeDocument/2006/relationships/image" Target="../media/image8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70.png"/><Relationship Id="rId5" Type="http://schemas.openxmlformats.org/officeDocument/2006/relationships/image" Target="../media/image580.png"/><Relationship Id="rId10" Type="http://schemas.openxmlformats.org/officeDocument/2006/relationships/image" Target="../media/image6.png"/><Relationship Id="rId4" Type="http://schemas.openxmlformats.org/officeDocument/2006/relationships/image" Target="../media/image571.png"/><Relationship Id="rId9" Type="http://schemas.openxmlformats.org/officeDocument/2006/relationships/image" Target="../media/image6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1.png"/><Relationship Id="rId5" Type="http://schemas.openxmlformats.org/officeDocument/2006/relationships/image" Target="../media/image630.png"/><Relationship Id="rId4" Type="http://schemas.openxmlformats.org/officeDocument/2006/relationships/image" Target="../media/image60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7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1.png"/><Relationship Id="rId4" Type="http://schemas.openxmlformats.org/officeDocument/2006/relationships/image" Target="../media/image580.png"/><Relationship Id="rId9" Type="http://schemas.openxmlformats.org/officeDocument/2006/relationships/image" Target="../media/image1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320.png"/><Relationship Id="rId3" Type="http://schemas.openxmlformats.org/officeDocument/2006/relationships/image" Target="../media/image140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chart" Target="../charts/chart14.xml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310.png"/><Relationship Id="rId20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chart" Target="../charts/chart110.xml"/><Relationship Id="rId15" Type="http://schemas.openxmlformats.org/officeDocument/2006/relationships/customXml" Target="../ink/ink3.xml"/><Relationship Id="rId10" Type="http://schemas.openxmlformats.org/officeDocument/2006/relationships/image" Target="../media/image55.png"/><Relationship Id="rId19" Type="http://schemas.openxmlformats.org/officeDocument/2006/relationships/image" Target="../media/image330.png"/><Relationship Id="rId4" Type="http://schemas.openxmlformats.org/officeDocument/2006/relationships/chart" Target="../charts/chart12.xml"/><Relationship Id="rId9" Type="http://schemas.openxmlformats.org/officeDocument/2006/relationships/image" Target="../media/image54.png"/><Relationship Id="rId14" Type="http://schemas.openxmlformats.org/officeDocument/2006/relationships/chart" Target="../charts/char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image" Target="../media/image83.emf"/><Relationship Id="rId7" Type="http://schemas.openxmlformats.org/officeDocument/2006/relationships/image" Target="../media/image87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emf"/><Relationship Id="rId5" Type="http://schemas.openxmlformats.org/officeDocument/2006/relationships/image" Target="../media/image85.emf"/><Relationship Id="rId10" Type="http://schemas.openxmlformats.org/officeDocument/2006/relationships/image" Target="../media/image90.emf"/><Relationship Id="rId4" Type="http://schemas.openxmlformats.org/officeDocument/2006/relationships/image" Target="../media/image84.emf"/><Relationship Id="rId9" Type="http://schemas.openxmlformats.org/officeDocument/2006/relationships/image" Target="../media/image89.e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81200" y="-76200"/>
            <a:ext cx="7162800" cy="26436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dirty="0">
                <a:solidFill>
                  <a:schemeClr val="bg1"/>
                </a:solidFill>
              </a:rPr>
              <a:t>Algorithms for Intelligent Devices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977614" y="4800600"/>
            <a:ext cx="6785386" cy="1828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3800" dirty="0">
                <a:solidFill>
                  <a:prstClr val="white"/>
                </a:solidFill>
              </a:rPr>
              <a:t>Manik Varma &amp; Prateek Jain</a:t>
            </a:r>
          </a:p>
          <a:p>
            <a:pPr>
              <a:spcBef>
                <a:spcPct val="0"/>
              </a:spcBef>
              <a:defRPr/>
            </a:pPr>
            <a:r>
              <a:rPr lang="en-US" sz="3800" dirty="0">
                <a:solidFill>
                  <a:prstClr val="white"/>
                </a:solidFill>
              </a:rPr>
              <a:t>Microsoft Research India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981200" y="2819400"/>
            <a:ext cx="7162800" cy="1828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3800" dirty="0">
                <a:solidFill>
                  <a:prstClr val="white"/>
                </a:solidFill>
              </a:rPr>
              <a:t>Resource Constrained Machine Learning in a Few Kilobytes of RAM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1200"/>
            <a:ext cx="1620000" cy="16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600"/>
            <a:ext cx="1620000" cy="16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6800"/>
            <a:ext cx="1620000" cy="162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2" t="11600" r="10839" b="5600"/>
          <a:stretch/>
        </p:blipFill>
        <p:spPr>
          <a:xfrm>
            <a:off x="0" y="5162400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75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Straight Arrow Connector 92"/>
          <p:cNvCxnSpPr>
            <a:stCxn id="237" idx="3"/>
            <a:endCxn id="94" idx="0"/>
          </p:cNvCxnSpPr>
          <p:nvPr/>
        </p:nvCxnSpPr>
        <p:spPr>
          <a:xfrm flipH="1">
            <a:off x="487851" y="3572227"/>
            <a:ext cx="167966" cy="31702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5" name="Picture 174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" t="7576"/>
          <a:stretch/>
        </p:blipFill>
        <p:spPr>
          <a:xfrm>
            <a:off x="3276599" y="1905000"/>
            <a:ext cx="5486401" cy="4648200"/>
          </a:xfrm>
          <a:prstGeom prst="rect">
            <a:avLst/>
          </a:prstGeom>
        </p:spPr>
      </p:pic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Disadvantages of Decision Trees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</a:rPr>
              <a:t> Shallow trees might fit in Kilobytes but might not be accurate</a:t>
            </a:r>
          </a:p>
        </p:txBody>
      </p:sp>
      <p:sp>
        <p:nvSpPr>
          <p:cNvPr id="239" name="Oval 238"/>
          <p:cNvSpPr/>
          <p:nvPr/>
        </p:nvSpPr>
        <p:spPr>
          <a:xfrm>
            <a:off x="1887707" y="2823121"/>
            <a:ext cx="205378" cy="25768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08" name="Straight Arrow Connector 207"/>
          <p:cNvCxnSpPr>
            <a:stCxn id="239" idx="3"/>
            <a:endCxn id="241" idx="0"/>
          </p:cNvCxnSpPr>
          <p:nvPr/>
        </p:nvCxnSpPr>
        <p:spPr>
          <a:xfrm flipH="1">
            <a:off x="1689639" y="3043066"/>
            <a:ext cx="228145" cy="39224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stCxn id="239" idx="5"/>
            <a:endCxn id="243" idx="0"/>
          </p:cNvCxnSpPr>
          <p:nvPr/>
        </p:nvCxnSpPr>
        <p:spPr>
          <a:xfrm>
            <a:off x="2063008" y="3043066"/>
            <a:ext cx="282314" cy="35640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49" idx="3"/>
            <a:endCxn id="237" idx="0"/>
          </p:cNvCxnSpPr>
          <p:nvPr/>
        </p:nvCxnSpPr>
        <p:spPr>
          <a:xfrm flipH="1">
            <a:off x="731372" y="3073420"/>
            <a:ext cx="301615" cy="28195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>
            <a:stCxn id="249" idx="5"/>
            <a:endCxn id="247" idx="0"/>
          </p:cNvCxnSpPr>
          <p:nvPr/>
        </p:nvCxnSpPr>
        <p:spPr>
          <a:xfrm>
            <a:off x="1178212" y="3073420"/>
            <a:ext cx="149359" cy="32604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>
            <a:stCxn id="251" idx="3"/>
            <a:endCxn id="249" idx="7"/>
          </p:cNvCxnSpPr>
          <p:nvPr/>
        </p:nvCxnSpPr>
        <p:spPr>
          <a:xfrm flipH="1">
            <a:off x="1178212" y="2579051"/>
            <a:ext cx="284446" cy="31216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251" idx="5"/>
            <a:endCxn id="239" idx="1"/>
          </p:cNvCxnSpPr>
          <p:nvPr/>
        </p:nvCxnSpPr>
        <p:spPr>
          <a:xfrm>
            <a:off x="1613768" y="2579051"/>
            <a:ext cx="304016" cy="28180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/>
          <p:cNvCxnSpPr>
            <a:stCxn id="237" idx="5"/>
            <a:endCxn id="245" idx="0"/>
          </p:cNvCxnSpPr>
          <p:nvPr/>
        </p:nvCxnSpPr>
        <p:spPr>
          <a:xfrm>
            <a:off x="806927" y="3572227"/>
            <a:ext cx="165109" cy="31339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>
            <a:stCxn id="243" idx="3"/>
            <a:endCxn id="235" idx="0"/>
          </p:cNvCxnSpPr>
          <p:nvPr/>
        </p:nvCxnSpPr>
        <p:spPr>
          <a:xfrm flipH="1">
            <a:off x="2093085" y="3619412"/>
            <a:ext cx="179625" cy="26983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>
            <a:stCxn id="243" idx="5"/>
            <a:endCxn id="234" idx="0"/>
          </p:cNvCxnSpPr>
          <p:nvPr/>
        </p:nvCxnSpPr>
        <p:spPr>
          <a:xfrm>
            <a:off x="2417934" y="3619412"/>
            <a:ext cx="191439" cy="26983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2" name="Group 221"/>
          <p:cNvGrpSpPr/>
          <p:nvPr/>
        </p:nvGrpSpPr>
        <p:grpSpPr>
          <a:xfrm>
            <a:off x="1431362" y="2362200"/>
            <a:ext cx="213702" cy="254057"/>
            <a:chOff x="1550543" y="2400371"/>
            <a:chExt cx="354457" cy="342829"/>
          </a:xfrm>
        </p:grpSpPr>
        <p:sp>
          <p:nvSpPr>
            <p:cNvPr id="251" name="Oval 250"/>
            <p:cNvSpPr/>
            <p:nvPr/>
          </p:nvSpPr>
          <p:spPr>
            <a:xfrm>
              <a:off x="1550543" y="2400371"/>
              <a:ext cx="354457" cy="342829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52" name="Straight Connector 251"/>
            <p:cNvCxnSpPr/>
            <p:nvPr/>
          </p:nvCxnSpPr>
          <p:spPr>
            <a:xfrm rot="5400000">
              <a:off x="1656163" y="2569225"/>
              <a:ext cx="148336" cy="5120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9" name="Oval 248"/>
          <p:cNvSpPr/>
          <p:nvPr/>
        </p:nvSpPr>
        <p:spPr>
          <a:xfrm>
            <a:off x="1002911" y="2853475"/>
            <a:ext cx="205378" cy="25768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7" name="Oval 246"/>
          <p:cNvSpPr/>
          <p:nvPr/>
        </p:nvSpPr>
        <p:spPr>
          <a:xfrm>
            <a:off x="1224882" y="3399467"/>
            <a:ext cx="205378" cy="257682"/>
          </a:xfrm>
          <a:prstGeom prst="ellipse">
            <a:avLst/>
          </a:prstGeom>
          <a:solidFill>
            <a:srgbClr val="FF0000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5" name="Oval 244"/>
          <p:cNvSpPr/>
          <p:nvPr/>
        </p:nvSpPr>
        <p:spPr>
          <a:xfrm>
            <a:off x="869347" y="3885624"/>
            <a:ext cx="205378" cy="257682"/>
          </a:xfrm>
          <a:prstGeom prst="ellipse">
            <a:avLst/>
          </a:prstGeom>
          <a:solidFill>
            <a:srgbClr val="0000FF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26" name="Group 225"/>
          <p:cNvGrpSpPr/>
          <p:nvPr/>
        </p:nvGrpSpPr>
        <p:grpSpPr>
          <a:xfrm>
            <a:off x="2242633" y="3399467"/>
            <a:ext cx="205378" cy="257682"/>
            <a:chOff x="852864" y="2883122"/>
            <a:chExt cx="340650" cy="347720"/>
          </a:xfrm>
        </p:grpSpPr>
        <p:sp>
          <p:nvSpPr>
            <p:cNvPr id="243" name="Oval 242"/>
            <p:cNvSpPr/>
            <p:nvPr/>
          </p:nvSpPr>
          <p:spPr>
            <a:xfrm>
              <a:off x="852864" y="2883122"/>
              <a:ext cx="340650" cy="34772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44" name="Straight Connector 243"/>
            <p:cNvCxnSpPr/>
            <p:nvPr/>
          </p:nvCxnSpPr>
          <p:spPr>
            <a:xfrm flipH="1">
              <a:off x="1027750" y="2971800"/>
              <a:ext cx="4801" cy="177384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8" name="Group 227"/>
          <p:cNvGrpSpPr/>
          <p:nvPr/>
        </p:nvGrpSpPr>
        <p:grpSpPr>
          <a:xfrm>
            <a:off x="1582788" y="2960375"/>
            <a:ext cx="468004" cy="728996"/>
            <a:chOff x="1550543" y="1759481"/>
            <a:chExt cx="776260" cy="983719"/>
          </a:xfrm>
        </p:grpSpPr>
        <p:sp>
          <p:nvSpPr>
            <p:cNvPr id="241" name="Oval 240"/>
            <p:cNvSpPr/>
            <p:nvPr/>
          </p:nvSpPr>
          <p:spPr>
            <a:xfrm>
              <a:off x="1550543" y="2400371"/>
              <a:ext cx="354457" cy="342829"/>
            </a:xfrm>
            <a:prstGeom prst="ellipse">
              <a:avLst/>
            </a:prstGeom>
            <a:solidFill>
              <a:srgbClr val="0000FF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42" name="Straight Connector 241"/>
            <p:cNvCxnSpPr/>
            <p:nvPr/>
          </p:nvCxnSpPr>
          <p:spPr>
            <a:xfrm>
              <a:off x="2144473" y="1759481"/>
              <a:ext cx="182330" cy="4166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/>
          <p:cNvSpPr/>
          <p:nvPr/>
        </p:nvSpPr>
        <p:spPr>
          <a:xfrm>
            <a:off x="624521" y="3355376"/>
            <a:ext cx="213702" cy="254057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4" name="Oval 233"/>
          <p:cNvSpPr/>
          <p:nvPr/>
        </p:nvSpPr>
        <p:spPr>
          <a:xfrm>
            <a:off x="2502522" y="3889249"/>
            <a:ext cx="213702" cy="254057"/>
          </a:xfrm>
          <a:prstGeom prst="ellipse">
            <a:avLst/>
          </a:prstGeom>
          <a:solidFill>
            <a:srgbClr val="0000FF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5" name="Oval 234"/>
          <p:cNvSpPr/>
          <p:nvPr/>
        </p:nvSpPr>
        <p:spPr>
          <a:xfrm>
            <a:off x="1986234" y="3889249"/>
            <a:ext cx="213702" cy="254057"/>
          </a:xfrm>
          <a:prstGeom prst="ellipse">
            <a:avLst/>
          </a:prstGeom>
          <a:solidFill>
            <a:srgbClr val="FF0000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52" name="Straight Connector 51"/>
          <p:cNvCxnSpPr/>
          <p:nvPr/>
        </p:nvCxnSpPr>
        <p:spPr>
          <a:xfrm>
            <a:off x="1051051" y="2970313"/>
            <a:ext cx="109926" cy="3087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rot="5400000">
            <a:off x="677952" y="3480861"/>
            <a:ext cx="109926" cy="3087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381000" y="3889249"/>
            <a:ext cx="213701" cy="254057"/>
          </a:xfrm>
          <a:prstGeom prst="ellipse">
            <a:avLst/>
          </a:prstGeom>
          <a:solidFill>
            <a:srgbClr val="0000FF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2443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Disadvantages of Decision Trees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</a:rPr>
              <a:t> Deep trees might not fit in Kilobytes and might not be accurate</a:t>
            </a:r>
          </a:p>
        </p:txBody>
      </p:sp>
      <p:grpSp>
        <p:nvGrpSpPr>
          <p:cNvPr id="279" name="Group 278"/>
          <p:cNvGrpSpPr/>
          <p:nvPr/>
        </p:nvGrpSpPr>
        <p:grpSpPr>
          <a:xfrm>
            <a:off x="228600" y="2133600"/>
            <a:ext cx="2514600" cy="4038600"/>
            <a:chOff x="2028464" y="920606"/>
            <a:chExt cx="4170849" cy="5469464"/>
          </a:xfrm>
        </p:grpSpPr>
        <p:cxnSp>
          <p:nvCxnSpPr>
            <p:cNvPr id="280" name="Straight Arrow Connector 279"/>
            <p:cNvCxnSpPr>
              <a:stCxn id="343" idx="3"/>
              <a:endCxn id="345" idx="0"/>
            </p:cNvCxnSpPr>
            <p:nvPr/>
          </p:nvCxnSpPr>
          <p:spPr>
            <a:xfrm flipH="1">
              <a:off x="4687948" y="1839376"/>
              <a:ext cx="364591" cy="41727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Arrow Connector 280"/>
            <p:cNvCxnSpPr>
              <a:stCxn id="343" idx="5"/>
              <a:endCxn id="351" idx="0"/>
            </p:cNvCxnSpPr>
            <p:nvPr/>
          </p:nvCxnSpPr>
          <p:spPr>
            <a:xfrm>
              <a:off x="5293415" y="1839376"/>
              <a:ext cx="482286" cy="48093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Arrow Connector 281"/>
            <p:cNvCxnSpPr>
              <a:stCxn id="359" idx="3"/>
              <a:endCxn id="341" idx="0"/>
            </p:cNvCxnSpPr>
            <p:nvPr/>
          </p:nvCxnSpPr>
          <p:spPr>
            <a:xfrm flipH="1">
              <a:off x="2490456" y="1880338"/>
              <a:ext cx="500275" cy="38047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Arrow Connector 282"/>
            <p:cNvCxnSpPr>
              <a:stCxn id="359" idx="5"/>
              <a:endCxn id="357" idx="0"/>
            </p:cNvCxnSpPr>
            <p:nvPr/>
          </p:nvCxnSpPr>
          <p:spPr>
            <a:xfrm>
              <a:off x="3231607" y="1880338"/>
              <a:ext cx="247735" cy="43997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Arrow Connector 283"/>
            <p:cNvCxnSpPr>
              <a:stCxn id="361" idx="3"/>
              <a:endCxn id="359" idx="7"/>
            </p:cNvCxnSpPr>
            <p:nvPr/>
          </p:nvCxnSpPr>
          <p:spPr>
            <a:xfrm flipH="1">
              <a:off x="3231607" y="1213229"/>
              <a:ext cx="746434" cy="42123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Arrow Connector 284"/>
            <p:cNvCxnSpPr>
              <a:stCxn id="361" idx="5"/>
              <a:endCxn id="343" idx="1"/>
            </p:cNvCxnSpPr>
            <p:nvPr/>
          </p:nvCxnSpPr>
          <p:spPr>
            <a:xfrm>
              <a:off x="4228680" y="1213229"/>
              <a:ext cx="823859" cy="38027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/>
            <p:cNvCxnSpPr>
              <a:stCxn id="341" idx="4"/>
              <a:endCxn id="353" idx="0"/>
            </p:cNvCxnSpPr>
            <p:nvPr/>
          </p:nvCxnSpPr>
          <p:spPr>
            <a:xfrm flipH="1">
              <a:off x="2466225" y="2603643"/>
              <a:ext cx="24231" cy="47376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Arrow Connector 286"/>
            <p:cNvCxnSpPr>
              <a:stCxn id="357" idx="4"/>
              <a:endCxn id="347" idx="0"/>
            </p:cNvCxnSpPr>
            <p:nvPr/>
          </p:nvCxnSpPr>
          <p:spPr>
            <a:xfrm>
              <a:off x="3479342" y="2668032"/>
              <a:ext cx="20349" cy="41922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Arrow Connector 287"/>
            <p:cNvCxnSpPr>
              <a:stCxn id="345" idx="3"/>
              <a:endCxn id="333" idx="0"/>
            </p:cNvCxnSpPr>
            <p:nvPr/>
          </p:nvCxnSpPr>
          <p:spPr>
            <a:xfrm flipH="1">
              <a:off x="4355689" y="2549271"/>
              <a:ext cx="206939" cy="59450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Arrow Connector 288"/>
            <p:cNvCxnSpPr>
              <a:stCxn id="345" idx="5"/>
              <a:endCxn id="337" idx="0"/>
            </p:cNvCxnSpPr>
            <p:nvPr/>
          </p:nvCxnSpPr>
          <p:spPr>
            <a:xfrm>
              <a:off x="4813267" y="2549271"/>
              <a:ext cx="204862" cy="57777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Arrow Connector 289"/>
            <p:cNvCxnSpPr>
              <a:stCxn id="351" idx="3"/>
              <a:endCxn id="326" idx="0"/>
            </p:cNvCxnSpPr>
            <p:nvPr/>
          </p:nvCxnSpPr>
          <p:spPr>
            <a:xfrm flipH="1">
              <a:off x="5500238" y="2617110"/>
              <a:ext cx="155025" cy="50577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Arrow Connector 290"/>
            <p:cNvCxnSpPr>
              <a:stCxn id="351" idx="5"/>
              <a:endCxn id="325" idx="0"/>
            </p:cNvCxnSpPr>
            <p:nvPr/>
          </p:nvCxnSpPr>
          <p:spPr>
            <a:xfrm>
              <a:off x="5896139" y="2617110"/>
              <a:ext cx="125946" cy="50577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Arrow Connector 291"/>
            <p:cNvCxnSpPr>
              <a:stCxn id="353" idx="3"/>
              <a:endCxn id="322" idx="0"/>
            </p:cNvCxnSpPr>
            <p:nvPr/>
          </p:nvCxnSpPr>
          <p:spPr>
            <a:xfrm flipH="1">
              <a:off x="2205693" y="3374207"/>
              <a:ext cx="140094" cy="45403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/>
            <p:cNvCxnSpPr>
              <a:stCxn id="353" idx="5"/>
              <a:endCxn id="339" idx="0"/>
            </p:cNvCxnSpPr>
            <p:nvPr/>
          </p:nvCxnSpPr>
          <p:spPr>
            <a:xfrm>
              <a:off x="2586663" y="3374207"/>
              <a:ext cx="153930" cy="45403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/>
            <p:cNvCxnSpPr>
              <a:stCxn id="347" idx="3"/>
              <a:endCxn id="323" idx="0"/>
            </p:cNvCxnSpPr>
            <p:nvPr/>
          </p:nvCxnSpPr>
          <p:spPr>
            <a:xfrm flipH="1">
              <a:off x="3268244" y="3379876"/>
              <a:ext cx="106127" cy="44836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/>
            <p:cNvCxnSpPr>
              <a:stCxn id="347" idx="5"/>
              <a:endCxn id="324" idx="0"/>
            </p:cNvCxnSpPr>
            <p:nvPr/>
          </p:nvCxnSpPr>
          <p:spPr>
            <a:xfrm>
              <a:off x="3625010" y="3379876"/>
              <a:ext cx="135806" cy="44419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/>
            <p:cNvCxnSpPr>
              <a:stCxn id="333" idx="4"/>
              <a:endCxn id="327" idx="0"/>
            </p:cNvCxnSpPr>
            <p:nvPr/>
          </p:nvCxnSpPr>
          <p:spPr>
            <a:xfrm flipH="1">
              <a:off x="4336886" y="3491495"/>
              <a:ext cx="18803" cy="36373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/>
            <p:cNvCxnSpPr>
              <a:stCxn id="337" idx="4"/>
              <a:endCxn id="355" idx="0"/>
            </p:cNvCxnSpPr>
            <p:nvPr/>
          </p:nvCxnSpPr>
          <p:spPr>
            <a:xfrm flipH="1">
              <a:off x="5002652" y="3469877"/>
              <a:ext cx="15477" cy="38291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/>
            <p:cNvCxnSpPr>
              <a:stCxn id="339" idx="3"/>
              <a:endCxn id="320" idx="0"/>
            </p:cNvCxnSpPr>
            <p:nvPr/>
          </p:nvCxnSpPr>
          <p:spPr>
            <a:xfrm flipH="1">
              <a:off x="2405875" y="4120861"/>
              <a:ext cx="209398" cy="53439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Arrow Connector 298"/>
            <p:cNvCxnSpPr>
              <a:stCxn id="339" idx="5"/>
              <a:endCxn id="321" idx="0"/>
            </p:cNvCxnSpPr>
            <p:nvPr/>
          </p:nvCxnSpPr>
          <p:spPr>
            <a:xfrm>
              <a:off x="2865912" y="4120861"/>
              <a:ext cx="190093" cy="53529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Arrow Connector 299"/>
            <p:cNvCxnSpPr>
              <a:stCxn id="355" idx="3"/>
              <a:endCxn id="335" idx="0"/>
            </p:cNvCxnSpPr>
            <p:nvPr/>
          </p:nvCxnSpPr>
          <p:spPr>
            <a:xfrm flipH="1">
              <a:off x="4689359" y="4149586"/>
              <a:ext cx="192855" cy="41464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Arrow Connector 300"/>
            <p:cNvCxnSpPr>
              <a:stCxn id="355" idx="5"/>
              <a:endCxn id="328" idx="0"/>
            </p:cNvCxnSpPr>
            <p:nvPr/>
          </p:nvCxnSpPr>
          <p:spPr>
            <a:xfrm>
              <a:off x="5123090" y="4149586"/>
              <a:ext cx="167309" cy="42071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Arrow Connector 301"/>
            <p:cNvCxnSpPr>
              <a:stCxn id="335" idx="3"/>
              <a:endCxn id="349" idx="0"/>
            </p:cNvCxnSpPr>
            <p:nvPr/>
          </p:nvCxnSpPr>
          <p:spPr>
            <a:xfrm flipH="1">
              <a:off x="4409061" y="4856852"/>
              <a:ext cx="154978" cy="44240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Arrow Connector 302"/>
            <p:cNvCxnSpPr>
              <a:stCxn id="335" idx="5"/>
              <a:endCxn id="329" idx="0"/>
            </p:cNvCxnSpPr>
            <p:nvPr/>
          </p:nvCxnSpPr>
          <p:spPr>
            <a:xfrm>
              <a:off x="4814678" y="4856852"/>
              <a:ext cx="133913" cy="45291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/>
            <p:cNvCxnSpPr>
              <a:stCxn id="349" idx="3"/>
              <a:endCxn id="331" idx="0"/>
            </p:cNvCxnSpPr>
            <p:nvPr/>
          </p:nvCxnSpPr>
          <p:spPr>
            <a:xfrm flipH="1">
              <a:off x="4102889" y="5596052"/>
              <a:ext cx="185734" cy="45118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Arrow Connector 304"/>
            <p:cNvCxnSpPr>
              <a:stCxn id="349" idx="5"/>
              <a:endCxn id="330" idx="0"/>
            </p:cNvCxnSpPr>
            <p:nvPr/>
          </p:nvCxnSpPr>
          <p:spPr>
            <a:xfrm>
              <a:off x="4529499" y="5596052"/>
              <a:ext cx="158450" cy="4511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6" name="Group 305"/>
            <p:cNvGrpSpPr/>
            <p:nvPr/>
          </p:nvGrpSpPr>
          <p:grpSpPr>
            <a:xfrm>
              <a:off x="3926132" y="920606"/>
              <a:ext cx="354457" cy="342829"/>
              <a:chOff x="1550543" y="2400371"/>
              <a:chExt cx="354457" cy="342829"/>
            </a:xfrm>
          </p:grpSpPr>
          <p:sp>
            <p:nvSpPr>
              <p:cNvPr id="361" name="Oval 360"/>
              <p:cNvSpPr/>
              <p:nvPr/>
            </p:nvSpPr>
            <p:spPr>
              <a:xfrm>
                <a:off x="1550543" y="2400371"/>
                <a:ext cx="354457" cy="342829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362" name="Straight Connector 361"/>
              <p:cNvCxnSpPr/>
              <p:nvPr/>
            </p:nvCxnSpPr>
            <p:spPr>
              <a:xfrm>
                <a:off x="1627446" y="2567620"/>
                <a:ext cx="182329" cy="4165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7" name="Group 306"/>
            <p:cNvGrpSpPr/>
            <p:nvPr/>
          </p:nvGrpSpPr>
          <p:grpSpPr>
            <a:xfrm>
              <a:off x="2940844" y="1583540"/>
              <a:ext cx="340650" cy="347720"/>
              <a:chOff x="852864" y="2883122"/>
              <a:chExt cx="340650" cy="347720"/>
            </a:xfrm>
          </p:grpSpPr>
          <p:sp>
            <p:nvSpPr>
              <p:cNvPr id="359" name="Oval 358"/>
              <p:cNvSpPr/>
              <p:nvPr/>
            </p:nvSpPr>
            <p:spPr>
              <a:xfrm>
                <a:off x="852864" y="2883122"/>
                <a:ext cx="340650" cy="347720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360" name="Straight Connector 359"/>
              <p:cNvCxnSpPr/>
              <p:nvPr/>
            </p:nvCxnSpPr>
            <p:spPr>
              <a:xfrm flipH="1">
                <a:off x="1027750" y="2971800"/>
                <a:ext cx="4801" cy="177384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8" name="Group 307"/>
            <p:cNvGrpSpPr/>
            <p:nvPr/>
          </p:nvGrpSpPr>
          <p:grpSpPr>
            <a:xfrm>
              <a:off x="3309017" y="2320312"/>
              <a:ext cx="340650" cy="347720"/>
              <a:chOff x="852864" y="2883122"/>
              <a:chExt cx="340650" cy="347720"/>
            </a:xfrm>
          </p:grpSpPr>
          <p:sp>
            <p:nvSpPr>
              <p:cNvPr id="357" name="Oval 356"/>
              <p:cNvSpPr/>
              <p:nvPr/>
            </p:nvSpPr>
            <p:spPr>
              <a:xfrm>
                <a:off x="852864" y="2883122"/>
                <a:ext cx="340650" cy="347720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358" name="Straight Connector 357"/>
              <p:cNvCxnSpPr/>
              <p:nvPr/>
            </p:nvCxnSpPr>
            <p:spPr>
              <a:xfrm flipH="1">
                <a:off x="1027750" y="2971800"/>
                <a:ext cx="4801" cy="177384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9" name="Group 308"/>
            <p:cNvGrpSpPr/>
            <p:nvPr/>
          </p:nvGrpSpPr>
          <p:grpSpPr>
            <a:xfrm>
              <a:off x="4832327" y="3852788"/>
              <a:ext cx="340650" cy="347720"/>
              <a:chOff x="852864" y="2883122"/>
              <a:chExt cx="340650" cy="347720"/>
            </a:xfrm>
          </p:grpSpPr>
          <p:sp>
            <p:nvSpPr>
              <p:cNvPr id="355" name="Oval 354"/>
              <p:cNvSpPr/>
              <p:nvPr/>
            </p:nvSpPr>
            <p:spPr>
              <a:xfrm>
                <a:off x="852864" y="2883122"/>
                <a:ext cx="340650" cy="347720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356" name="Straight Connector 355"/>
              <p:cNvCxnSpPr/>
              <p:nvPr/>
            </p:nvCxnSpPr>
            <p:spPr>
              <a:xfrm flipH="1">
                <a:off x="1027750" y="2971800"/>
                <a:ext cx="4801" cy="177384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0" name="Group 309"/>
            <p:cNvGrpSpPr/>
            <p:nvPr/>
          </p:nvGrpSpPr>
          <p:grpSpPr>
            <a:xfrm>
              <a:off x="2295900" y="3077409"/>
              <a:ext cx="340650" cy="347720"/>
              <a:chOff x="852864" y="2883122"/>
              <a:chExt cx="340650" cy="347720"/>
            </a:xfrm>
          </p:grpSpPr>
          <p:sp>
            <p:nvSpPr>
              <p:cNvPr id="353" name="Oval 352"/>
              <p:cNvSpPr/>
              <p:nvPr/>
            </p:nvSpPr>
            <p:spPr>
              <a:xfrm>
                <a:off x="852864" y="2883122"/>
                <a:ext cx="340650" cy="347720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354" name="Straight Connector 353"/>
              <p:cNvCxnSpPr/>
              <p:nvPr/>
            </p:nvCxnSpPr>
            <p:spPr>
              <a:xfrm flipH="1">
                <a:off x="1027750" y="2971800"/>
                <a:ext cx="4801" cy="177384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1" name="Group 310"/>
            <p:cNvGrpSpPr/>
            <p:nvPr/>
          </p:nvGrpSpPr>
          <p:grpSpPr>
            <a:xfrm>
              <a:off x="5605376" y="2320312"/>
              <a:ext cx="340650" cy="347720"/>
              <a:chOff x="852864" y="2883122"/>
              <a:chExt cx="340650" cy="347720"/>
            </a:xfrm>
          </p:grpSpPr>
          <p:sp>
            <p:nvSpPr>
              <p:cNvPr id="351" name="Oval 350"/>
              <p:cNvSpPr/>
              <p:nvPr/>
            </p:nvSpPr>
            <p:spPr>
              <a:xfrm>
                <a:off x="852864" y="2883122"/>
                <a:ext cx="340650" cy="347720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352" name="Straight Connector 351"/>
              <p:cNvCxnSpPr/>
              <p:nvPr/>
            </p:nvCxnSpPr>
            <p:spPr>
              <a:xfrm flipH="1">
                <a:off x="1027750" y="2971800"/>
                <a:ext cx="4801" cy="177384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2" name="Group 311"/>
            <p:cNvGrpSpPr/>
            <p:nvPr/>
          </p:nvGrpSpPr>
          <p:grpSpPr>
            <a:xfrm>
              <a:off x="4238736" y="5299254"/>
              <a:ext cx="340650" cy="347720"/>
              <a:chOff x="852864" y="2883122"/>
              <a:chExt cx="340650" cy="347720"/>
            </a:xfrm>
          </p:grpSpPr>
          <p:sp>
            <p:nvSpPr>
              <p:cNvPr id="349" name="Oval 348"/>
              <p:cNvSpPr/>
              <p:nvPr/>
            </p:nvSpPr>
            <p:spPr>
              <a:xfrm>
                <a:off x="852864" y="2883122"/>
                <a:ext cx="340650" cy="347720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350" name="Straight Connector 349"/>
              <p:cNvCxnSpPr/>
              <p:nvPr/>
            </p:nvCxnSpPr>
            <p:spPr>
              <a:xfrm flipH="1">
                <a:off x="1027750" y="2971800"/>
                <a:ext cx="4801" cy="177384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3" name="Group 312"/>
            <p:cNvGrpSpPr/>
            <p:nvPr/>
          </p:nvGrpSpPr>
          <p:grpSpPr>
            <a:xfrm>
              <a:off x="3322462" y="3087253"/>
              <a:ext cx="354457" cy="342829"/>
              <a:chOff x="1550543" y="2400371"/>
              <a:chExt cx="354457" cy="342829"/>
            </a:xfrm>
          </p:grpSpPr>
          <p:sp>
            <p:nvSpPr>
              <p:cNvPr id="347" name="Oval 346"/>
              <p:cNvSpPr/>
              <p:nvPr/>
            </p:nvSpPr>
            <p:spPr>
              <a:xfrm>
                <a:off x="1550543" y="2400371"/>
                <a:ext cx="354457" cy="342829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348" name="Straight Connector 347"/>
              <p:cNvCxnSpPr/>
              <p:nvPr/>
            </p:nvCxnSpPr>
            <p:spPr>
              <a:xfrm>
                <a:off x="1627446" y="2567620"/>
                <a:ext cx="182329" cy="4165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4" name="Group 313"/>
            <p:cNvGrpSpPr/>
            <p:nvPr/>
          </p:nvGrpSpPr>
          <p:grpSpPr>
            <a:xfrm>
              <a:off x="4510719" y="2256648"/>
              <a:ext cx="354457" cy="342829"/>
              <a:chOff x="1550543" y="2400371"/>
              <a:chExt cx="354457" cy="342829"/>
            </a:xfrm>
          </p:grpSpPr>
          <p:sp>
            <p:nvSpPr>
              <p:cNvPr id="345" name="Oval 344"/>
              <p:cNvSpPr/>
              <p:nvPr/>
            </p:nvSpPr>
            <p:spPr>
              <a:xfrm>
                <a:off x="1550543" y="2400371"/>
                <a:ext cx="354457" cy="342829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346" name="Straight Connector 345"/>
              <p:cNvCxnSpPr/>
              <p:nvPr/>
            </p:nvCxnSpPr>
            <p:spPr>
              <a:xfrm>
                <a:off x="1627446" y="2567620"/>
                <a:ext cx="182329" cy="4165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5" name="Group 314"/>
            <p:cNvGrpSpPr/>
            <p:nvPr/>
          </p:nvGrpSpPr>
          <p:grpSpPr>
            <a:xfrm>
              <a:off x="5002652" y="1542578"/>
              <a:ext cx="340650" cy="347720"/>
              <a:chOff x="852864" y="2897614"/>
              <a:chExt cx="340650" cy="347720"/>
            </a:xfrm>
          </p:grpSpPr>
          <p:sp>
            <p:nvSpPr>
              <p:cNvPr id="343" name="Oval 342"/>
              <p:cNvSpPr/>
              <p:nvPr/>
            </p:nvSpPr>
            <p:spPr>
              <a:xfrm>
                <a:off x="852864" y="2897614"/>
                <a:ext cx="340650" cy="347720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344" name="Straight Connector 343"/>
              <p:cNvCxnSpPr/>
              <p:nvPr/>
            </p:nvCxnSpPr>
            <p:spPr>
              <a:xfrm flipH="1">
                <a:off x="1027750" y="2971800"/>
                <a:ext cx="4801" cy="177384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6" name="Group 315"/>
            <p:cNvGrpSpPr/>
            <p:nvPr/>
          </p:nvGrpSpPr>
          <p:grpSpPr>
            <a:xfrm>
              <a:off x="2313227" y="2260814"/>
              <a:ext cx="354457" cy="342829"/>
              <a:chOff x="1550543" y="2400371"/>
              <a:chExt cx="354457" cy="342829"/>
            </a:xfrm>
          </p:grpSpPr>
          <p:sp>
            <p:nvSpPr>
              <p:cNvPr id="341" name="Oval 340"/>
              <p:cNvSpPr/>
              <p:nvPr/>
            </p:nvSpPr>
            <p:spPr>
              <a:xfrm>
                <a:off x="1550543" y="2400371"/>
                <a:ext cx="354457" cy="342829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342" name="Straight Connector 341"/>
              <p:cNvCxnSpPr/>
              <p:nvPr/>
            </p:nvCxnSpPr>
            <p:spPr>
              <a:xfrm>
                <a:off x="1627446" y="2567620"/>
                <a:ext cx="182329" cy="4165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7" name="Group 316"/>
            <p:cNvGrpSpPr/>
            <p:nvPr/>
          </p:nvGrpSpPr>
          <p:grpSpPr>
            <a:xfrm>
              <a:off x="2563364" y="3828238"/>
              <a:ext cx="354457" cy="342829"/>
              <a:chOff x="1550543" y="2400371"/>
              <a:chExt cx="354457" cy="342829"/>
            </a:xfrm>
          </p:grpSpPr>
          <p:sp>
            <p:nvSpPr>
              <p:cNvPr id="339" name="Oval 338"/>
              <p:cNvSpPr/>
              <p:nvPr/>
            </p:nvSpPr>
            <p:spPr>
              <a:xfrm>
                <a:off x="1550543" y="2400371"/>
                <a:ext cx="354457" cy="342829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340" name="Straight Connector 339"/>
              <p:cNvCxnSpPr/>
              <p:nvPr/>
            </p:nvCxnSpPr>
            <p:spPr>
              <a:xfrm>
                <a:off x="1627446" y="2567620"/>
                <a:ext cx="182329" cy="4165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8" name="Group 317"/>
            <p:cNvGrpSpPr/>
            <p:nvPr/>
          </p:nvGrpSpPr>
          <p:grpSpPr>
            <a:xfrm>
              <a:off x="4840900" y="3127048"/>
              <a:ext cx="354457" cy="342829"/>
              <a:chOff x="1550543" y="2400371"/>
              <a:chExt cx="354457" cy="342829"/>
            </a:xfrm>
          </p:grpSpPr>
          <p:sp>
            <p:nvSpPr>
              <p:cNvPr id="337" name="Oval 336"/>
              <p:cNvSpPr/>
              <p:nvPr/>
            </p:nvSpPr>
            <p:spPr>
              <a:xfrm>
                <a:off x="1550543" y="2400371"/>
                <a:ext cx="354457" cy="342829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338" name="Straight Connector 337"/>
              <p:cNvCxnSpPr/>
              <p:nvPr/>
            </p:nvCxnSpPr>
            <p:spPr>
              <a:xfrm>
                <a:off x="1627446" y="2567620"/>
                <a:ext cx="182329" cy="4165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9" name="Group 318"/>
            <p:cNvGrpSpPr/>
            <p:nvPr/>
          </p:nvGrpSpPr>
          <p:grpSpPr>
            <a:xfrm>
              <a:off x="4512130" y="4564229"/>
              <a:ext cx="354457" cy="342829"/>
              <a:chOff x="1550543" y="2400371"/>
              <a:chExt cx="354457" cy="342829"/>
            </a:xfrm>
          </p:grpSpPr>
          <p:sp>
            <p:nvSpPr>
              <p:cNvPr id="335" name="Oval 334"/>
              <p:cNvSpPr/>
              <p:nvPr/>
            </p:nvSpPr>
            <p:spPr>
              <a:xfrm>
                <a:off x="1550543" y="2400371"/>
                <a:ext cx="354457" cy="342829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336" name="Straight Connector 335"/>
              <p:cNvCxnSpPr/>
              <p:nvPr/>
            </p:nvCxnSpPr>
            <p:spPr>
              <a:xfrm>
                <a:off x="1627446" y="2567620"/>
                <a:ext cx="182329" cy="4165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0" name="Oval 319"/>
            <p:cNvSpPr/>
            <p:nvPr/>
          </p:nvSpPr>
          <p:spPr>
            <a:xfrm>
              <a:off x="2228646" y="4655253"/>
              <a:ext cx="354457" cy="342829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1" name="Oval 320"/>
            <p:cNvSpPr/>
            <p:nvPr/>
          </p:nvSpPr>
          <p:spPr>
            <a:xfrm>
              <a:off x="2878776" y="4656158"/>
              <a:ext cx="354457" cy="342829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2" name="Oval 321"/>
            <p:cNvSpPr/>
            <p:nvPr/>
          </p:nvSpPr>
          <p:spPr>
            <a:xfrm>
              <a:off x="2028464" y="3828239"/>
              <a:ext cx="354457" cy="342829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3" name="Oval 322"/>
            <p:cNvSpPr/>
            <p:nvPr/>
          </p:nvSpPr>
          <p:spPr>
            <a:xfrm>
              <a:off x="3091015" y="3828238"/>
              <a:ext cx="354457" cy="342829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4" name="Oval 323"/>
            <p:cNvSpPr/>
            <p:nvPr/>
          </p:nvSpPr>
          <p:spPr>
            <a:xfrm>
              <a:off x="3583587" y="3824072"/>
              <a:ext cx="354457" cy="342829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5" name="Oval 324"/>
            <p:cNvSpPr/>
            <p:nvPr/>
          </p:nvSpPr>
          <p:spPr>
            <a:xfrm>
              <a:off x="5844856" y="3122881"/>
              <a:ext cx="354457" cy="342829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6" name="Oval 325"/>
            <p:cNvSpPr/>
            <p:nvPr/>
          </p:nvSpPr>
          <p:spPr>
            <a:xfrm>
              <a:off x="5323009" y="3122882"/>
              <a:ext cx="354457" cy="342829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7" name="Oval 326"/>
            <p:cNvSpPr/>
            <p:nvPr/>
          </p:nvSpPr>
          <p:spPr>
            <a:xfrm>
              <a:off x="4159657" y="3855233"/>
              <a:ext cx="354457" cy="342829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8" name="Oval 327"/>
            <p:cNvSpPr/>
            <p:nvPr/>
          </p:nvSpPr>
          <p:spPr>
            <a:xfrm>
              <a:off x="5113170" y="4570303"/>
              <a:ext cx="354457" cy="342829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9" name="Oval 328"/>
            <p:cNvSpPr/>
            <p:nvPr/>
          </p:nvSpPr>
          <p:spPr>
            <a:xfrm>
              <a:off x="4771362" y="5309771"/>
              <a:ext cx="354457" cy="342829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0" name="Oval 329"/>
            <p:cNvSpPr/>
            <p:nvPr/>
          </p:nvSpPr>
          <p:spPr>
            <a:xfrm>
              <a:off x="4510720" y="6047240"/>
              <a:ext cx="354457" cy="342829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1" name="Oval 330"/>
            <p:cNvSpPr/>
            <p:nvPr/>
          </p:nvSpPr>
          <p:spPr>
            <a:xfrm>
              <a:off x="3925660" y="6047241"/>
              <a:ext cx="354457" cy="342829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332" name="Group 331"/>
            <p:cNvGrpSpPr/>
            <p:nvPr/>
          </p:nvGrpSpPr>
          <p:grpSpPr>
            <a:xfrm>
              <a:off x="4185364" y="3143775"/>
              <a:ext cx="340650" cy="347720"/>
              <a:chOff x="852864" y="2897614"/>
              <a:chExt cx="340650" cy="347720"/>
            </a:xfrm>
          </p:grpSpPr>
          <p:sp>
            <p:nvSpPr>
              <p:cNvPr id="333" name="Oval 332"/>
              <p:cNvSpPr/>
              <p:nvPr/>
            </p:nvSpPr>
            <p:spPr>
              <a:xfrm>
                <a:off x="852864" y="2897614"/>
                <a:ext cx="340650" cy="347720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334" name="Straight Connector 333"/>
              <p:cNvCxnSpPr/>
              <p:nvPr/>
            </p:nvCxnSpPr>
            <p:spPr>
              <a:xfrm flipH="1">
                <a:off x="1027750" y="2971800"/>
                <a:ext cx="4801" cy="177384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Picture 89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" t="10545"/>
          <a:stretch/>
        </p:blipFill>
        <p:spPr>
          <a:xfrm>
            <a:off x="3276600" y="2057400"/>
            <a:ext cx="5483352" cy="449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91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l="6595" t="8846" r="6283" b="18329"/>
          <a:stretch/>
        </p:blipFill>
        <p:spPr>
          <a:xfrm>
            <a:off x="2756132" y="1447801"/>
            <a:ext cx="6356759" cy="5391174"/>
          </a:xfrm>
          <a:prstGeom prst="rect">
            <a:avLst/>
          </a:prstGeom>
        </p:spPr>
      </p:pic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Disadvantages of Tree Ensembles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</a:rPr>
              <a:t> Tree ensembles hog even more memory and can only learn piecewise axis aligned decision boundaries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304800" y="2394897"/>
            <a:ext cx="2451100" cy="3777303"/>
            <a:chOff x="304800" y="2394897"/>
            <a:chExt cx="2451100" cy="3777303"/>
          </a:xfrm>
        </p:grpSpPr>
        <p:grpSp>
          <p:nvGrpSpPr>
            <p:cNvPr id="73" name="Group 72"/>
            <p:cNvGrpSpPr/>
            <p:nvPr/>
          </p:nvGrpSpPr>
          <p:grpSpPr>
            <a:xfrm>
              <a:off x="1600200" y="2394897"/>
              <a:ext cx="1155700" cy="1762741"/>
              <a:chOff x="2028464" y="1583540"/>
              <a:chExt cx="1909580" cy="3415447"/>
            </a:xfrm>
          </p:grpSpPr>
          <p:cxnSp>
            <p:nvCxnSpPr>
              <p:cNvPr id="142" name="Straight Arrow Connector 141"/>
              <p:cNvCxnSpPr>
                <a:stCxn id="173" idx="3"/>
                <a:endCxn id="165" idx="0"/>
              </p:cNvCxnSpPr>
              <p:nvPr/>
            </p:nvCxnSpPr>
            <p:spPr>
              <a:xfrm flipH="1">
                <a:off x="2490456" y="1880338"/>
                <a:ext cx="500275" cy="38047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/>
              <p:cNvCxnSpPr>
                <a:stCxn id="173" idx="5"/>
                <a:endCxn id="171" idx="0"/>
              </p:cNvCxnSpPr>
              <p:nvPr/>
            </p:nvCxnSpPr>
            <p:spPr>
              <a:xfrm>
                <a:off x="3231607" y="1880338"/>
                <a:ext cx="247735" cy="439974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/>
              <p:cNvCxnSpPr>
                <a:stCxn id="165" idx="4"/>
                <a:endCxn id="169" idx="0"/>
              </p:cNvCxnSpPr>
              <p:nvPr/>
            </p:nvCxnSpPr>
            <p:spPr>
              <a:xfrm flipH="1">
                <a:off x="2466225" y="2603643"/>
                <a:ext cx="24231" cy="47376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Arrow Connector 144"/>
              <p:cNvCxnSpPr>
                <a:stCxn id="171" idx="4"/>
                <a:endCxn id="167" idx="0"/>
              </p:cNvCxnSpPr>
              <p:nvPr/>
            </p:nvCxnSpPr>
            <p:spPr>
              <a:xfrm>
                <a:off x="3479342" y="2668032"/>
                <a:ext cx="20349" cy="41922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/>
              <p:cNvCxnSpPr>
                <a:stCxn id="169" idx="3"/>
                <a:endCxn id="160" idx="0"/>
              </p:cNvCxnSpPr>
              <p:nvPr/>
            </p:nvCxnSpPr>
            <p:spPr>
              <a:xfrm flipH="1">
                <a:off x="2205693" y="3374207"/>
                <a:ext cx="140094" cy="454032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/>
              <p:cNvCxnSpPr>
                <a:stCxn id="169" idx="5"/>
                <a:endCxn id="163" idx="0"/>
              </p:cNvCxnSpPr>
              <p:nvPr/>
            </p:nvCxnSpPr>
            <p:spPr>
              <a:xfrm>
                <a:off x="2586663" y="3374207"/>
                <a:ext cx="153930" cy="45403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/>
              <p:cNvCxnSpPr>
                <a:stCxn id="167" idx="3"/>
                <a:endCxn id="161" idx="0"/>
              </p:cNvCxnSpPr>
              <p:nvPr/>
            </p:nvCxnSpPr>
            <p:spPr>
              <a:xfrm flipH="1">
                <a:off x="3268244" y="3379876"/>
                <a:ext cx="106127" cy="448362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148"/>
              <p:cNvCxnSpPr>
                <a:stCxn id="167" idx="5"/>
                <a:endCxn id="162" idx="0"/>
              </p:cNvCxnSpPr>
              <p:nvPr/>
            </p:nvCxnSpPr>
            <p:spPr>
              <a:xfrm>
                <a:off x="3625010" y="3379876"/>
                <a:ext cx="135806" cy="44419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Arrow Connector 149"/>
              <p:cNvCxnSpPr>
                <a:stCxn id="163" idx="3"/>
                <a:endCxn id="158" idx="0"/>
              </p:cNvCxnSpPr>
              <p:nvPr/>
            </p:nvCxnSpPr>
            <p:spPr>
              <a:xfrm flipH="1">
                <a:off x="2405875" y="4120861"/>
                <a:ext cx="209398" cy="534392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150"/>
              <p:cNvCxnSpPr>
                <a:stCxn id="163" idx="5"/>
                <a:endCxn id="159" idx="0"/>
              </p:cNvCxnSpPr>
              <p:nvPr/>
            </p:nvCxnSpPr>
            <p:spPr>
              <a:xfrm>
                <a:off x="2865912" y="4120861"/>
                <a:ext cx="190093" cy="535297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2" name="Group 151"/>
              <p:cNvGrpSpPr/>
              <p:nvPr/>
            </p:nvGrpSpPr>
            <p:grpSpPr>
              <a:xfrm>
                <a:off x="2940844" y="1583540"/>
                <a:ext cx="340650" cy="347720"/>
                <a:chOff x="852864" y="2883122"/>
                <a:chExt cx="340650" cy="347720"/>
              </a:xfrm>
            </p:grpSpPr>
            <p:sp>
              <p:nvSpPr>
                <p:cNvPr id="173" name="Oval 172"/>
                <p:cNvSpPr/>
                <p:nvPr/>
              </p:nvSpPr>
              <p:spPr>
                <a:xfrm>
                  <a:off x="852864" y="2883122"/>
                  <a:ext cx="340650" cy="347720"/>
                </a:xfrm>
                <a:prstGeom prst="ellipse">
                  <a:avLst/>
                </a:prstGeom>
                <a:solidFill>
                  <a:schemeClr val="accent5">
                    <a:lumMod val="50000"/>
                  </a:schemeClr>
                </a:solidFill>
                <a:ln w="508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cxnSp>
              <p:nvCxnSpPr>
                <p:cNvPr id="174" name="Straight Connector 173"/>
                <p:cNvCxnSpPr/>
                <p:nvPr/>
              </p:nvCxnSpPr>
              <p:spPr>
                <a:xfrm flipH="1">
                  <a:off x="1027750" y="2971800"/>
                  <a:ext cx="4801" cy="177384"/>
                </a:xfrm>
                <a:prstGeom prst="line">
                  <a:avLst/>
                </a:prstGeom>
                <a:ln w="349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3" name="Group 152"/>
              <p:cNvGrpSpPr/>
              <p:nvPr/>
            </p:nvGrpSpPr>
            <p:grpSpPr>
              <a:xfrm>
                <a:off x="3309017" y="2320312"/>
                <a:ext cx="340650" cy="347720"/>
                <a:chOff x="852864" y="2883122"/>
                <a:chExt cx="340650" cy="347720"/>
              </a:xfrm>
            </p:grpSpPr>
            <p:sp>
              <p:nvSpPr>
                <p:cNvPr id="171" name="Oval 170"/>
                <p:cNvSpPr/>
                <p:nvPr/>
              </p:nvSpPr>
              <p:spPr>
                <a:xfrm>
                  <a:off x="852864" y="2883122"/>
                  <a:ext cx="340650" cy="347720"/>
                </a:xfrm>
                <a:prstGeom prst="ellipse">
                  <a:avLst/>
                </a:prstGeom>
                <a:solidFill>
                  <a:schemeClr val="accent5">
                    <a:lumMod val="50000"/>
                  </a:schemeClr>
                </a:solidFill>
                <a:ln w="508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cxnSp>
              <p:nvCxnSpPr>
                <p:cNvPr id="172" name="Straight Connector 171"/>
                <p:cNvCxnSpPr/>
                <p:nvPr/>
              </p:nvCxnSpPr>
              <p:spPr>
                <a:xfrm flipH="1">
                  <a:off x="1027750" y="2971800"/>
                  <a:ext cx="4801" cy="177384"/>
                </a:xfrm>
                <a:prstGeom prst="line">
                  <a:avLst/>
                </a:prstGeom>
                <a:ln w="349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4" name="Group 153"/>
              <p:cNvGrpSpPr/>
              <p:nvPr/>
            </p:nvGrpSpPr>
            <p:grpSpPr>
              <a:xfrm>
                <a:off x="2295900" y="3077409"/>
                <a:ext cx="340650" cy="347720"/>
                <a:chOff x="852864" y="2883122"/>
                <a:chExt cx="340650" cy="347720"/>
              </a:xfrm>
            </p:grpSpPr>
            <p:sp>
              <p:nvSpPr>
                <p:cNvPr id="169" name="Oval 168"/>
                <p:cNvSpPr/>
                <p:nvPr/>
              </p:nvSpPr>
              <p:spPr>
                <a:xfrm>
                  <a:off x="852864" y="2883122"/>
                  <a:ext cx="340650" cy="347720"/>
                </a:xfrm>
                <a:prstGeom prst="ellipse">
                  <a:avLst/>
                </a:prstGeom>
                <a:solidFill>
                  <a:schemeClr val="accent5">
                    <a:lumMod val="50000"/>
                  </a:schemeClr>
                </a:solidFill>
                <a:ln w="508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cxnSp>
              <p:nvCxnSpPr>
                <p:cNvPr id="170" name="Straight Connector 169"/>
                <p:cNvCxnSpPr/>
                <p:nvPr/>
              </p:nvCxnSpPr>
              <p:spPr>
                <a:xfrm flipH="1">
                  <a:off x="1027750" y="2971800"/>
                  <a:ext cx="4801" cy="177384"/>
                </a:xfrm>
                <a:prstGeom prst="line">
                  <a:avLst/>
                </a:prstGeom>
                <a:ln w="349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5" name="Group 154"/>
              <p:cNvGrpSpPr/>
              <p:nvPr/>
            </p:nvGrpSpPr>
            <p:grpSpPr>
              <a:xfrm>
                <a:off x="3322462" y="3087253"/>
                <a:ext cx="354457" cy="342829"/>
                <a:chOff x="1550543" y="2400371"/>
                <a:chExt cx="354457" cy="342829"/>
              </a:xfrm>
            </p:grpSpPr>
            <p:sp>
              <p:nvSpPr>
                <p:cNvPr id="167" name="Oval 166"/>
                <p:cNvSpPr/>
                <p:nvPr/>
              </p:nvSpPr>
              <p:spPr>
                <a:xfrm>
                  <a:off x="1550543" y="2400371"/>
                  <a:ext cx="354457" cy="342829"/>
                </a:xfrm>
                <a:prstGeom prst="ellipse">
                  <a:avLst/>
                </a:prstGeom>
                <a:solidFill>
                  <a:schemeClr val="accent5">
                    <a:lumMod val="50000"/>
                  </a:schemeClr>
                </a:solidFill>
                <a:ln w="508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cxnSp>
              <p:nvCxnSpPr>
                <p:cNvPr id="168" name="Straight Connector 167"/>
                <p:cNvCxnSpPr/>
                <p:nvPr/>
              </p:nvCxnSpPr>
              <p:spPr>
                <a:xfrm>
                  <a:off x="1627446" y="2567620"/>
                  <a:ext cx="182329" cy="4165"/>
                </a:xfrm>
                <a:prstGeom prst="line">
                  <a:avLst/>
                </a:prstGeom>
                <a:ln w="349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/>
              <p:cNvGrpSpPr/>
              <p:nvPr/>
            </p:nvGrpSpPr>
            <p:grpSpPr>
              <a:xfrm>
                <a:off x="2313227" y="2260814"/>
                <a:ext cx="354457" cy="342829"/>
                <a:chOff x="1550543" y="2400371"/>
                <a:chExt cx="354457" cy="342829"/>
              </a:xfrm>
            </p:grpSpPr>
            <p:sp>
              <p:nvSpPr>
                <p:cNvPr id="165" name="Oval 164"/>
                <p:cNvSpPr/>
                <p:nvPr/>
              </p:nvSpPr>
              <p:spPr>
                <a:xfrm>
                  <a:off x="1550543" y="2400371"/>
                  <a:ext cx="354457" cy="342829"/>
                </a:xfrm>
                <a:prstGeom prst="ellipse">
                  <a:avLst/>
                </a:prstGeom>
                <a:solidFill>
                  <a:schemeClr val="accent5">
                    <a:lumMod val="50000"/>
                  </a:schemeClr>
                </a:solidFill>
                <a:ln w="508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cxnSp>
              <p:nvCxnSpPr>
                <p:cNvPr id="166" name="Straight Connector 165"/>
                <p:cNvCxnSpPr/>
                <p:nvPr/>
              </p:nvCxnSpPr>
              <p:spPr>
                <a:xfrm>
                  <a:off x="1627446" y="2567620"/>
                  <a:ext cx="182329" cy="4165"/>
                </a:xfrm>
                <a:prstGeom prst="line">
                  <a:avLst/>
                </a:prstGeom>
                <a:ln w="349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7" name="Group 156"/>
              <p:cNvGrpSpPr/>
              <p:nvPr/>
            </p:nvGrpSpPr>
            <p:grpSpPr>
              <a:xfrm>
                <a:off x="2563364" y="3828238"/>
                <a:ext cx="354457" cy="342829"/>
                <a:chOff x="1550543" y="2400371"/>
                <a:chExt cx="354457" cy="342829"/>
              </a:xfrm>
            </p:grpSpPr>
            <p:sp>
              <p:nvSpPr>
                <p:cNvPr id="163" name="Oval 162"/>
                <p:cNvSpPr/>
                <p:nvPr/>
              </p:nvSpPr>
              <p:spPr>
                <a:xfrm>
                  <a:off x="1550543" y="2400371"/>
                  <a:ext cx="354457" cy="342829"/>
                </a:xfrm>
                <a:prstGeom prst="ellipse">
                  <a:avLst/>
                </a:prstGeom>
                <a:solidFill>
                  <a:schemeClr val="accent5">
                    <a:lumMod val="50000"/>
                  </a:schemeClr>
                </a:solidFill>
                <a:ln w="508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cxnSp>
              <p:nvCxnSpPr>
                <p:cNvPr id="164" name="Straight Connector 163"/>
                <p:cNvCxnSpPr/>
                <p:nvPr/>
              </p:nvCxnSpPr>
              <p:spPr>
                <a:xfrm>
                  <a:off x="1627446" y="2567620"/>
                  <a:ext cx="182329" cy="4165"/>
                </a:xfrm>
                <a:prstGeom prst="line">
                  <a:avLst/>
                </a:prstGeom>
                <a:ln w="349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8" name="Oval 157"/>
              <p:cNvSpPr/>
              <p:nvPr/>
            </p:nvSpPr>
            <p:spPr>
              <a:xfrm>
                <a:off x="2228646" y="4655253"/>
                <a:ext cx="354457" cy="342829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2878776" y="4656158"/>
                <a:ext cx="354457" cy="342829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2028464" y="3828239"/>
                <a:ext cx="354457" cy="342829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3091015" y="3828238"/>
                <a:ext cx="354457" cy="342829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3583587" y="3824072"/>
                <a:ext cx="354457" cy="342829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381000" y="2419443"/>
              <a:ext cx="999843" cy="1495606"/>
              <a:chOff x="1981200" y="3852788"/>
              <a:chExt cx="1541967" cy="2537282"/>
            </a:xfrm>
          </p:grpSpPr>
          <p:cxnSp>
            <p:nvCxnSpPr>
              <p:cNvPr id="123" name="Straight Arrow Connector 122"/>
              <p:cNvCxnSpPr>
                <a:stCxn id="140" idx="3"/>
                <a:endCxn id="136" idx="0"/>
              </p:cNvCxnSpPr>
              <p:nvPr/>
            </p:nvCxnSpPr>
            <p:spPr>
              <a:xfrm flipH="1">
                <a:off x="2744899" y="4149586"/>
                <a:ext cx="192855" cy="41464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/>
              <p:cNvCxnSpPr>
                <a:stCxn id="140" idx="5"/>
                <a:endCxn id="132" idx="0"/>
              </p:cNvCxnSpPr>
              <p:nvPr/>
            </p:nvCxnSpPr>
            <p:spPr>
              <a:xfrm>
                <a:off x="3178630" y="4149586"/>
                <a:ext cx="167309" cy="420717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>
                <a:stCxn id="136" idx="3"/>
                <a:endCxn id="138" idx="0"/>
              </p:cNvCxnSpPr>
              <p:nvPr/>
            </p:nvCxnSpPr>
            <p:spPr>
              <a:xfrm flipH="1">
                <a:off x="2464601" y="4856852"/>
                <a:ext cx="154978" cy="442402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/>
              <p:cNvCxnSpPr>
                <a:stCxn id="136" idx="5"/>
                <a:endCxn id="133" idx="0"/>
              </p:cNvCxnSpPr>
              <p:nvPr/>
            </p:nvCxnSpPr>
            <p:spPr>
              <a:xfrm>
                <a:off x="2870218" y="4856852"/>
                <a:ext cx="133913" cy="45291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/>
              <p:cNvCxnSpPr>
                <a:stCxn id="138" idx="3"/>
                <a:endCxn id="135" idx="0"/>
              </p:cNvCxnSpPr>
              <p:nvPr/>
            </p:nvCxnSpPr>
            <p:spPr>
              <a:xfrm flipH="1">
                <a:off x="2158429" y="5596052"/>
                <a:ext cx="185734" cy="45118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Arrow Connector 127"/>
              <p:cNvCxnSpPr>
                <a:stCxn id="138" idx="5"/>
                <a:endCxn id="134" idx="0"/>
              </p:cNvCxnSpPr>
              <p:nvPr/>
            </p:nvCxnSpPr>
            <p:spPr>
              <a:xfrm>
                <a:off x="2585039" y="5596052"/>
                <a:ext cx="158450" cy="451188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9" name="Group 128"/>
              <p:cNvGrpSpPr/>
              <p:nvPr/>
            </p:nvGrpSpPr>
            <p:grpSpPr>
              <a:xfrm>
                <a:off x="2887867" y="3852788"/>
                <a:ext cx="340650" cy="347720"/>
                <a:chOff x="852864" y="2883122"/>
                <a:chExt cx="340650" cy="347720"/>
              </a:xfrm>
            </p:grpSpPr>
            <p:sp>
              <p:nvSpPr>
                <p:cNvPr id="140" name="Oval 139"/>
                <p:cNvSpPr/>
                <p:nvPr/>
              </p:nvSpPr>
              <p:spPr>
                <a:xfrm>
                  <a:off x="852864" y="2883122"/>
                  <a:ext cx="340650" cy="347720"/>
                </a:xfrm>
                <a:prstGeom prst="ellipse">
                  <a:avLst/>
                </a:prstGeom>
                <a:solidFill>
                  <a:schemeClr val="accent5">
                    <a:lumMod val="50000"/>
                  </a:schemeClr>
                </a:solidFill>
                <a:ln w="508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cxnSp>
              <p:nvCxnSpPr>
                <p:cNvPr id="141" name="Straight Connector 140"/>
                <p:cNvCxnSpPr/>
                <p:nvPr/>
              </p:nvCxnSpPr>
              <p:spPr>
                <a:xfrm flipH="1">
                  <a:off x="1027750" y="2971800"/>
                  <a:ext cx="4801" cy="177384"/>
                </a:xfrm>
                <a:prstGeom prst="line">
                  <a:avLst/>
                </a:prstGeom>
                <a:ln w="349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0" name="Group 129"/>
              <p:cNvGrpSpPr/>
              <p:nvPr/>
            </p:nvGrpSpPr>
            <p:grpSpPr>
              <a:xfrm>
                <a:off x="2294276" y="5299254"/>
                <a:ext cx="340650" cy="347720"/>
                <a:chOff x="852864" y="2883122"/>
                <a:chExt cx="340650" cy="347720"/>
              </a:xfrm>
            </p:grpSpPr>
            <p:sp>
              <p:nvSpPr>
                <p:cNvPr id="138" name="Oval 137"/>
                <p:cNvSpPr/>
                <p:nvPr/>
              </p:nvSpPr>
              <p:spPr>
                <a:xfrm>
                  <a:off x="852864" y="2883122"/>
                  <a:ext cx="340650" cy="347720"/>
                </a:xfrm>
                <a:prstGeom prst="ellipse">
                  <a:avLst/>
                </a:prstGeom>
                <a:solidFill>
                  <a:schemeClr val="accent5">
                    <a:lumMod val="50000"/>
                  </a:schemeClr>
                </a:solidFill>
                <a:ln w="508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cxnSp>
              <p:nvCxnSpPr>
                <p:cNvPr id="139" name="Straight Connector 138"/>
                <p:cNvCxnSpPr/>
                <p:nvPr/>
              </p:nvCxnSpPr>
              <p:spPr>
                <a:xfrm flipH="1">
                  <a:off x="1027750" y="2971800"/>
                  <a:ext cx="4801" cy="177384"/>
                </a:xfrm>
                <a:prstGeom prst="line">
                  <a:avLst/>
                </a:prstGeom>
                <a:ln w="349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2567670" y="4564229"/>
                <a:ext cx="354457" cy="342829"/>
                <a:chOff x="1550543" y="2400371"/>
                <a:chExt cx="354457" cy="342829"/>
              </a:xfrm>
            </p:grpSpPr>
            <p:sp>
              <p:nvSpPr>
                <p:cNvPr id="136" name="Oval 135"/>
                <p:cNvSpPr/>
                <p:nvPr/>
              </p:nvSpPr>
              <p:spPr>
                <a:xfrm>
                  <a:off x="1550543" y="2400371"/>
                  <a:ext cx="354457" cy="342829"/>
                </a:xfrm>
                <a:prstGeom prst="ellipse">
                  <a:avLst/>
                </a:prstGeom>
                <a:solidFill>
                  <a:schemeClr val="accent5">
                    <a:lumMod val="50000"/>
                  </a:schemeClr>
                </a:solidFill>
                <a:ln w="508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1627446" y="2567620"/>
                  <a:ext cx="182329" cy="4165"/>
                </a:xfrm>
                <a:prstGeom prst="line">
                  <a:avLst/>
                </a:prstGeom>
                <a:ln w="349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2" name="Oval 131"/>
              <p:cNvSpPr/>
              <p:nvPr/>
            </p:nvSpPr>
            <p:spPr>
              <a:xfrm>
                <a:off x="3168710" y="4570303"/>
                <a:ext cx="354457" cy="342829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2826902" y="5309771"/>
                <a:ext cx="354457" cy="342829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2566260" y="6047240"/>
                <a:ext cx="354457" cy="342829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1981200" y="6047241"/>
                <a:ext cx="354457" cy="342829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304800" y="4661877"/>
              <a:ext cx="1152430" cy="1510323"/>
              <a:chOff x="685800" y="3133270"/>
              <a:chExt cx="2039656" cy="2657930"/>
            </a:xfrm>
          </p:grpSpPr>
          <p:cxnSp>
            <p:nvCxnSpPr>
              <p:cNvPr id="94" name="Straight Arrow Connector 93"/>
              <p:cNvCxnSpPr>
                <a:stCxn id="115" idx="3"/>
                <a:endCxn id="117" idx="0"/>
              </p:cNvCxnSpPr>
              <p:nvPr/>
            </p:nvCxnSpPr>
            <p:spPr>
              <a:xfrm flipH="1">
                <a:off x="1214091" y="3430068"/>
                <a:ext cx="364591" cy="417272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>
                <a:stCxn id="115" idx="5"/>
                <a:endCxn id="119" idx="0"/>
              </p:cNvCxnSpPr>
              <p:nvPr/>
            </p:nvCxnSpPr>
            <p:spPr>
              <a:xfrm>
                <a:off x="1819558" y="3430068"/>
                <a:ext cx="482286" cy="48093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>
                <a:stCxn id="117" idx="3"/>
                <a:endCxn id="111" idx="0"/>
              </p:cNvCxnSpPr>
              <p:nvPr/>
            </p:nvCxnSpPr>
            <p:spPr>
              <a:xfrm flipH="1">
                <a:off x="881832" y="4139963"/>
                <a:ext cx="206939" cy="594504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>
                <a:stCxn id="117" idx="5"/>
                <a:endCxn id="113" idx="0"/>
              </p:cNvCxnSpPr>
              <p:nvPr/>
            </p:nvCxnSpPr>
            <p:spPr>
              <a:xfrm>
                <a:off x="1339410" y="4139963"/>
                <a:ext cx="204862" cy="577777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>
                <a:stCxn id="119" idx="3"/>
                <a:endCxn id="108" idx="0"/>
              </p:cNvCxnSpPr>
              <p:nvPr/>
            </p:nvCxnSpPr>
            <p:spPr>
              <a:xfrm flipH="1">
                <a:off x="2026381" y="4207802"/>
                <a:ext cx="155025" cy="505772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>
                <a:stCxn id="119" idx="5"/>
                <a:endCxn id="107" idx="0"/>
              </p:cNvCxnSpPr>
              <p:nvPr/>
            </p:nvCxnSpPr>
            <p:spPr>
              <a:xfrm>
                <a:off x="2422282" y="4207802"/>
                <a:ext cx="125946" cy="50577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>
                <a:stCxn id="111" idx="4"/>
                <a:endCxn id="109" idx="0"/>
              </p:cNvCxnSpPr>
              <p:nvPr/>
            </p:nvCxnSpPr>
            <p:spPr>
              <a:xfrm flipH="1">
                <a:off x="863029" y="5082187"/>
                <a:ext cx="18803" cy="363738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/>
              <p:cNvCxnSpPr>
                <a:stCxn id="113" idx="4"/>
                <a:endCxn id="121" idx="0"/>
              </p:cNvCxnSpPr>
              <p:nvPr/>
            </p:nvCxnSpPr>
            <p:spPr>
              <a:xfrm flipH="1">
                <a:off x="1528795" y="5060569"/>
                <a:ext cx="15477" cy="38291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/>
              <p:cNvGrpSpPr/>
              <p:nvPr/>
            </p:nvGrpSpPr>
            <p:grpSpPr>
              <a:xfrm>
                <a:off x="1358470" y="5443480"/>
                <a:ext cx="340650" cy="347720"/>
                <a:chOff x="852864" y="2883122"/>
                <a:chExt cx="340650" cy="347720"/>
              </a:xfrm>
            </p:grpSpPr>
            <p:sp>
              <p:nvSpPr>
                <p:cNvPr id="121" name="Oval 120"/>
                <p:cNvSpPr/>
                <p:nvPr/>
              </p:nvSpPr>
              <p:spPr>
                <a:xfrm>
                  <a:off x="852864" y="2883122"/>
                  <a:ext cx="340650" cy="347720"/>
                </a:xfrm>
                <a:prstGeom prst="ellipse">
                  <a:avLst/>
                </a:prstGeom>
                <a:solidFill>
                  <a:schemeClr val="accent5">
                    <a:lumMod val="50000"/>
                  </a:schemeClr>
                </a:solidFill>
                <a:ln w="508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cxnSp>
              <p:nvCxnSpPr>
                <p:cNvPr id="122" name="Straight Connector 121"/>
                <p:cNvCxnSpPr/>
                <p:nvPr/>
              </p:nvCxnSpPr>
              <p:spPr>
                <a:xfrm flipH="1">
                  <a:off x="1027750" y="2971800"/>
                  <a:ext cx="4801" cy="177384"/>
                </a:xfrm>
                <a:prstGeom prst="line">
                  <a:avLst/>
                </a:prstGeom>
                <a:ln w="349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3" name="Group 102"/>
              <p:cNvGrpSpPr/>
              <p:nvPr/>
            </p:nvGrpSpPr>
            <p:grpSpPr>
              <a:xfrm>
                <a:off x="2131519" y="3911004"/>
                <a:ext cx="340650" cy="347720"/>
                <a:chOff x="852864" y="2883122"/>
                <a:chExt cx="340650" cy="347720"/>
              </a:xfrm>
            </p:grpSpPr>
            <p:sp>
              <p:nvSpPr>
                <p:cNvPr id="119" name="Oval 118"/>
                <p:cNvSpPr/>
                <p:nvPr/>
              </p:nvSpPr>
              <p:spPr>
                <a:xfrm>
                  <a:off x="852864" y="2883122"/>
                  <a:ext cx="340650" cy="347720"/>
                </a:xfrm>
                <a:prstGeom prst="ellipse">
                  <a:avLst/>
                </a:prstGeom>
                <a:solidFill>
                  <a:schemeClr val="accent5">
                    <a:lumMod val="50000"/>
                  </a:schemeClr>
                </a:solidFill>
                <a:ln w="508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cxnSp>
              <p:nvCxnSpPr>
                <p:cNvPr id="120" name="Straight Connector 119"/>
                <p:cNvCxnSpPr/>
                <p:nvPr/>
              </p:nvCxnSpPr>
              <p:spPr>
                <a:xfrm flipH="1">
                  <a:off x="1027750" y="2971800"/>
                  <a:ext cx="4801" cy="177384"/>
                </a:xfrm>
                <a:prstGeom prst="line">
                  <a:avLst/>
                </a:prstGeom>
                <a:ln w="349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" name="Group 103"/>
              <p:cNvGrpSpPr/>
              <p:nvPr/>
            </p:nvGrpSpPr>
            <p:grpSpPr>
              <a:xfrm>
                <a:off x="1036862" y="3847340"/>
                <a:ext cx="354457" cy="342829"/>
                <a:chOff x="1550543" y="2400371"/>
                <a:chExt cx="354457" cy="342829"/>
              </a:xfrm>
            </p:grpSpPr>
            <p:sp>
              <p:nvSpPr>
                <p:cNvPr id="117" name="Oval 116"/>
                <p:cNvSpPr/>
                <p:nvPr/>
              </p:nvSpPr>
              <p:spPr>
                <a:xfrm>
                  <a:off x="1550543" y="2400371"/>
                  <a:ext cx="354457" cy="342829"/>
                </a:xfrm>
                <a:prstGeom prst="ellipse">
                  <a:avLst/>
                </a:prstGeom>
                <a:solidFill>
                  <a:schemeClr val="accent5">
                    <a:lumMod val="50000"/>
                  </a:schemeClr>
                </a:solidFill>
                <a:ln w="508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cxnSp>
              <p:nvCxnSpPr>
                <p:cNvPr id="118" name="Straight Connector 117"/>
                <p:cNvCxnSpPr/>
                <p:nvPr/>
              </p:nvCxnSpPr>
              <p:spPr>
                <a:xfrm>
                  <a:off x="1627446" y="2567620"/>
                  <a:ext cx="182329" cy="4165"/>
                </a:xfrm>
                <a:prstGeom prst="line">
                  <a:avLst/>
                </a:prstGeom>
                <a:ln w="349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" name="Group 104"/>
              <p:cNvGrpSpPr/>
              <p:nvPr/>
            </p:nvGrpSpPr>
            <p:grpSpPr>
              <a:xfrm>
                <a:off x="1528795" y="3133270"/>
                <a:ext cx="340650" cy="347720"/>
                <a:chOff x="852864" y="2897614"/>
                <a:chExt cx="340650" cy="347720"/>
              </a:xfrm>
            </p:grpSpPr>
            <p:sp>
              <p:nvSpPr>
                <p:cNvPr id="115" name="Oval 114"/>
                <p:cNvSpPr/>
                <p:nvPr/>
              </p:nvSpPr>
              <p:spPr>
                <a:xfrm>
                  <a:off x="852864" y="2897614"/>
                  <a:ext cx="340650" cy="347720"/>
                </a:xfrm>
                <a:prstGeom prst="ellipse">
                  <a:avLst/>
                </a:prstGeom>
                <a:solidFill>
                  <a:schemeClr val="accent5">
                    <a:lumMod val="50000"/>
                  </a:schemeClr>
                </a:solidFill>
                <a:ln w="508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cxnSp>
              <p:nvCxnSpPr>
                <p:cNvPr id="116" name="Straight Connector 115"/>
                <p:cNvCxnSpPr/>
                <p:nvPr/>
              </p:nvCxnSpPr>
              <p:spPr>
                <a:xfrm flipH="1">
                  <a:off x="1027750" y="2971800"/>
                  <a:ext cx="4801" cy="177384"/>
                </a:xfrm>
                <a:prstGeom prst="line">
                  <a:avLst/>
                </a:prstGeom>
                <a:ln w="349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Group 105"/>
              <p:cNvGrpSpPr/>
              <p:nvPr/>
            </p:nvGrpSpPr>
            <p:grpSpPr>
              <a:xfrm>
                <a:off x="1367043" y="4717740"/>
                <a:ext cx="354457" cy="342829"/>
                <a:chOff x="1550543" y="2400371"/>
                <a:chExt cx="354457" cy="342829"/>
              </a:xfrm>
            </p:grpSpPr>
            <p:sp>
              <p:nvSpPr>
                <p:cNvPr id="113" name="Oval 112"/>
                <p:cNvSpPr/>
                <p:nvPr/>
              </p:nvSpPr>
              <p:spPr>
                <a:xfrm>
                  <a:off x="1550543" y="2400371"/>
                  <a:ext cx="354457" cy="342829"/>
                </a:xfrm>
                <a:prstGeom prst="ellipse">
                  <a:avLst/>
                </a:prstGeom>
                <a:solidFill>
                  <a:schemeClr val="accent5">
                    <a:lumMod val="50000"/>
                  </a:schemeClr>
                </a:solidFill>
                <a:ln w="508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cxnSp>
              <p:nvCxnSpPr>
                <p:cNvPr id="114" name="Straight Connector 113"/>
                <p:cNvCxnSpPr/>
                <p:nvPr/>
              </p:nvCxnSpPr>
              <p:spPr>
                <a:xfrm>
                  <a:off x="1627446" y="2567620"/>
                  <a:ext cx="182329" cy="4165"/>
                </a:xfrm>
                <a:prstGeom prst="line">
                  <a:avLst/>
                </a:prstGeom>
                <a:ln w="349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7" name="Oval 106"/>
              <p:cNvSpPr/>
              <p:nvPr/>
            </p:nvSpPr>
            <p:spPr>
              <a:xfrm>
                <a:off x="2370999" y="4713573"/>
                <a:ext cx="354457" cy="342829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1849152" y="4713574"/>
                <a:ext cx="354457" cy="342829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685800" y="5445925"/>
                <a:ext cx="354457" cy="342829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110" name="Group 109"/>
              <p:cNvGrpSpPr/>
              <p:nvPr/>
            </p:nvGrpSpPr>
            <p:grpSpPr>
              <a:xfrm>
                <a:off x="711507" y="4734467"/>
                <a:ext cx="340650" cy="347720"/>
                <a:chOff x="852864" y="2897614"/>
                <a:chExt cx="340650" cy="347720"/>
              </a:xfrm>
            </p:grpSpPr>
            <p:sp>
              <p:nvSpPr>
                <p:cNvPr id="111" name="Oval 110"/>
                <p:cNvSpPr/>
                <p:nvPr/>
              </p:nvSpPr>
              <p:spPr>
                <a:xfrm>
                  <a:off x="852864" y="2897614"/>
                  <a:ext cx="340650" cy="347720"/>
                </a:xfrm>
                <a:prstGeom prst="ellipse">
                  <a:avLst/>
                </a:prstGeom>
                <a:solidFill>
                  <a:schemeClr val="accent5">
                    <a:lumMod val="50000"/>
                  </a:schemeClr>
                </a:solidFill>
                <a:ln w="508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cxnSp>
              <p:nvCxnSpPr>
                <p:cNvPr id="112" name="Straight Connector 111"/>
                <p:cNvCxnSpPr/>
                <p:nvPr/>
              </p:nvCxnSpPr>
              <p:spPr>
                <a:xfrm flipH="1">
                  <a:off x="1027750" y="2971800"/>
                  <a:ext cx="4801" cy="177384"/>
                </a:xfrm>
                <a:prstGeom prst="line">
                  <a:avLst/>
                </a:prstGeom>
                <a:ln w="349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6" name="Group 75"/>
            <p:cNvGrpSpPr/>
            <p:nvPr/>
          </p:nvGrpSpPr>
          <p:grpSpPr>
            <a:xfrm>
              <a:off x="1752600" y="4693126"/>
              <a:ext cx="708516" cy="1409885"/>
              <a:chOff x="2028464" y="2260814"/>
              <a:chExt cx="1204769" cy="2738173"/>
            </a:xfrm>
          </p:grpSpPr>
          <p:cxnSp>
            <p:nvCxnSpPr>
              <p:cNvPr id="77" name="Straight Arrow Connector 76"/>
              <p:cNvCxnSpPr>
                <a:stCxn id="90" idx="4"/>
                <a:endCxn id="92" idx="0"/>
              </p:cNvCxnSpPr>
              <p:nvPr/>
            </p:nvCxnSpPr>
            <p:spPr>
              <a:xfrm flipH="1">
                <a:off x="2466225" y="2603643"/>
                <a:ext cx="24231" cy="47376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>
                <a:stCxn id="92" idx="3"/>
                <a:endCxn id="87" idx="0"/>
              </p:cNvCxnSpPr>
              <p:nvPr/>
            </p:nvCxnSpPr>
            <p:spPr>
              <a:xfrm flipH="1">
                <a:off x="2205693" y="3374207"/>
                <a:ext cx="140094" cy="454032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>
                <a:stCxn id="92" idx="5"/>
                <a:endCxn id="88" idx="0"/>
              </p:cNvCxnSpPr>
              <p:nvPr/>
            </p:nvCxnSpPr>
            <p:spPr>
              <a:xfrm>
                <a:off x="2586663" y="3374207"/>
                <a:ext cx="153930" cy="45403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>
                <a:stCxn id="88" idx="3"/>
                <a:endCxn id="85" idx="0"/>
              </p:cNvCxnSpPr>
              <p:nvPr/>
            </p:nvCxnSpPr>
            <p:spPr>
              <a:xfrm flipH="1">
                <a:off x="2405875" y="4120861"/>
                <a:ext cx="209398" cy="534392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/>
              <p:cNvCxnSpPr>
                <a:stCxn id="88" idx="5"/>
                <a:endCxn id="86" idx="0"/>
              </p:cNvCxnSpPr>
              <p:nvPr/>
            </p:nvCxnSpPr>
            <p:spPr>
              <a:xfrm>
                <a:off x="2865912" y="4120861"/>
                <a:ext cx="190093" cy="535297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2" name="Group 81"/>
              <p:cNvGrpSpPr/>
              <p:nvPr/>
            </p:nvGrpSpPr>
            <p:grpSpPr>
              <a:xfrm>
                <a:off x="2295900" y="3077409"/>
                <a:ext cx="340650" cy="347720"/>
                <a:chOff x="852864" y="2883122"/>
                <a:chExt cx="340650" cy="347720"/>
              </a:xfrm>
            </p:grpSpPr>
            <p:sp>
              <p:nvSpPr>
                <p:cNvPr id="92" name="Oval 91"/>
                <p:cNvSpPr/>
                <p:nvPr/>
              </p:nvSpPr>
              <p:spPr>
                <a:xfrm>
                  <a:off x="852864" y="2883122"/>
                  <a:ext cx="340650" cy="347720"/>
                </a:xfrm>
                <a:prstGeom prst="ellipse">
                  <a:avLst/>
                </a:prstGeom>
                <a:solidFill>
                  <a:schemeClr val="accent5">
                    <a:lumMod val="50000"/>
                  </a:schemeClr>
                </a:solidFill>
                <a:ln w="508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cxnSp>
              <p:nvCxnSpPr>
                <p:cNvPr id="93" name="Straight Connector 92"/>
                <p:cNvCxnSpPr/>
                <p:nvPr/>
              </p:nvCxnSpPr>
              <p:spPr>
                <a:xfrm flipH="1">
                  <a:off x="1027750" y="2971800"/>
                  <a:ext cx="4801" cy="177384"/>
                </a:xfrm>
                <a:prstGeom prst="line">
                  <a:avLst/>
                </a:prstGeom>
                <a:ln w="349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3" name="Group 82"/>
              <p:cNvGrpSpPr/>
              <p:nvPr/>
            </p:nvGrpSpPr>
            <p:grpSpPr>
              <a:xfrm>
                <a:off x="2313227" y="2260814"/>
                <a:ext cx="354457" cy="342829"/>
                <a:chOff x="1550543" y="2400371"/>
                <a:chExt cx="354457" cy="342829"/>
              </a:xfrm>
            </p:grpSpPr>
            <p:sp>
              <p:nvSpPr>
                <p:cNvPr id="90" name="Oval 89"/>
                <p:cNvSpPr/>
                <p:nvPr/>
              </p:nvSpPr>
              <p:spPr>
                <a:xfrm>
                  <a:off x="1550543" y="2400371"/>
                  <a:ext cx="354457" cy="342829"/>
                </a:xfrm>
                <a:prstGeom prst="ellipse">
                  <a:avLst/>
                </a:prstGeom>
                <a:solidFill>
                  <a:schemeClr val="accent5">
                    <a:lumMod val="50000"/>
                  </a:schemeClr>
                </a:solidFill>
                <a:ln w="508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cxnSp>
              <p:nvCxnSpPr>
                <p:cNvPr id="91" name="Straight Connector 90"/>
                <p:cNvCxnSpPr/>
                <p:nvPr/>
              </p:nvCxnSpPr>
              <p:spPr>
                <a:xfrm>
                  <a:off x="1627446" y="2567620"/>
                  <a:ext cx="182329" cy="4165"/>
                </a:xfrm>
                <a:prstGeom prst="line">
                  <a:avLst/>
                </a:prstGeom>
                <a:ln w="349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" name="Group 83"/>
              <p:cNvGrpSpPr/>
              <p:nvPr/>
            </p:nvGrpSpPr>
            <p:grpSpPr>
              <a:xfrm>
                <a:off x="2563364" y="3828238"/>
                <a:ext cx="354457" cy="342829"/>
                <a:chOff x="1550543" y="2400371"/>
                <a:chExt cx="354457" cy="342829"/>
              </a:xfrm>
            </p:grpSpPr>
            <p:sp>
              <p:nvSpPr>
                <p:cNvPr id="88" name="Oval 87"/>
                <p:cNvSpPr/>
                <p:nvPr/>
              </p:nvSpPr>
              <p:spPr>
                <a:xfrm>
                  <a:off x="1550543" y="2400371"/>
                  <a:ext cx="354457" cy="342829"/>
                </a:xfrm>
                <a:prstGeom prst="ellipse">
                  <a:avLst/>
                </a:prstGeom>
                <a:solidFill>
                  <a:schemeClr val="accent5">
                    <a:lumMod val="50000"/>
                  </a:schemeClr>
                </a:solidFill>
                <a:ln w="508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cxnSp>
              <p:nvCxnSpPr>
                <p:cNvPr id="89" name="Straight Connector 88"/>
                <p:cNvCxnSpPr/>
                <p:nvPr/>
              </p:nvCxnSpPr>
              <p:spPr>
                <a:xfrm>
                  <a:off x="1627446" y="2567620"/>
                  <a:ext cx="182329" cy="4165"/>
                </a:xfrm>
                <a:prstGeom prst="line">
                  <a:avLst/>
                </a:prstGeom>
                <a:ln w="349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Oval 84"/>
              <p:cNvSpPr/>
              <p:nvPr/>
            </p:nvSpPr>
            <p:spPr>
              <a:xfrm>
                <a:off x="2228646" y="4655253"/>
                <a:ext cx="354457" cy="342829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2878776" y="4656158"/>
                <a:ext cx="354457" cy="342829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2028464" y="3828239"/>
                <a:ext cx="354457" cy="342829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10196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63550"/>
            <a:ext cx="4750149" cy="59309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750148" y="685800"/>
            <a:ext cx="4165252" cy="990600"/>
          </a:xfrm>
        </p:spPr>
        <p:txBody>
          <a:bodyPr>
            <a:noAutofit/>
          </a:bodyPr>
          <a:lstStyle/>
          <a:p>
            <a:pPr algn="l"/>
            <a:r>
              <a:rPr lang="en-US" sz="9600" dirty="0">
                <a:solidFill>
                  <a:schemeClr val="bg1"/>
                </a:solidFill>
              </a:rPr>
              <a:t>Bonsai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4750148" y="4953000"/>
            <a:ext cx="4165252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3600" dirty="0">
                <a:solidFill>
                  <a:prstClr val="white"/>
                </a:solidFill>
                <a:ea typeface="+mj-ea"/>
                <a:cs typeface="+mj-cs"/>
              </a:rPr>
              <a:t>Ashish Kumar (MSRI) </a:t>
            </a:r>
          </a:p>
          <a:p>
            <a:pPr>
              <a:spcBef>
                <a:spcPct val="0"/>
              </a:spcBef>
              <a:defRPr/>
            </a:pPr>
            <a:r>
              <a:rPr lang="en-US" sz="3600" dirty="0">
                <a:solidFill>
                  <a:prstClr val="white"/>
                </a:solidFill>
                <a:ea typeface="+mj-ea"/>
                <a:cs typeface="+mj-cs"/>
              </a:rPr>
              <a:t>Manik Varma (MSRI)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750148" y="2819400"/>
            <a:ext cx="4317652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3600" dirty="0">
                <a:solidFill>
                  <a:prstClr val="white"/>
                </a:solidFill>
                <a:ea typeface="+mj-ea"/>
                <a:cs typeface="+mj-cs"/>
              </a:rPr>
              <a:t>A Compressed Tree Model</a:t>
            </a:r>
          </a:p>
        </p:txBody>
      </p:sp>
    </p:spTree>
    <p:extLst>
      <p:ext uri="{BB962C8B-B14F-4D97-AF65-F5344CB8AC3E}">
        <p14:creationId xmlns:p14="http://schemas.microsoft.com/office/powerpoint/2010/main" val="2803191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Bonsai – Key Ideas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 We design Bonsai to be a single, shallow, sparse tree with powerful nodes for accurate prediction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 We reduce model size by learning Bonsai in a low-dimensional space into which all data is projected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 We jointly learn tree and projection parameters so as to maximize accuracy within the given budget</a:t>
            </a:r>
          </a:p>
        </p:txBody>
      </p:sp>
    </p:spTree>
    <p:extLst>
      <p:ext uri="{BB962C8B-B14F-4D97-AF65-F5344CB8AC3E}">
        <p14:creationId xmlns:p14="http://schemas.microsoft.com/office/powerpoint/2010/main" val="2185428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" t="7515"/>
          <a:stretch/>
        </p:blipFill>
        <p:spPr>
          <a:xfrm>
            <a:off x="3276600" y="1905000"/>
            <a:ext cx="5483352" cy="4651248"/>
          </a:xfrm>
          <a:prstGeom prst="rect">
            <a:avLst/>
          </a:prstGeom>
        </p:spPr>
      </p:pic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55051" y="90464"/>
            <a:ext cx="923544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dirty="0">
                <a:solidFill>
                  <a:schemeClr val="bg1"/>
                </a:solidFill>
              </a:rPr>
              <a:t>Learning Fewer But More Powerful Nodes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/>
              <p:cNvSpPr txBox="1">
                <a:spLocks/>
              </p:cNvSpPr>
              <p:nvPr/>
            </p:nvSpPr>
            <p:spPr>
              <a:xfrm>
                <a:off x="214282" y="1071546"/>
                <a:ext cx="8929718" cy="5572164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/>
              <a:p>
                <a:pPr>
                  <a:spcBef>
                    <a:spcPct val="0"/>
                  </a:spcBef>
                  <a:buFont typeface="Arial" pitchFamily="34" charset="0"/>
                  <a:buChar char="•"/>
                  <a:defRPr/>
                </a:pPr>
                <a:r>
                  <a:rPr lang="en-US" sz="2800" dirty="0">
                    <a:solidFill>
                      <a:schemeClr val="bg1"/>
                    </a:solidFill>
                  </a:rPr>
                  <a:t> Bonsai learns a general linear branching function sign(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𝛉</m:t>
                        </m:r>
                      </m:e>
                      <m:sup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IN" sz="2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) at each internal node</a:t>
                </a:r>
              </a:p>
            </p:txBody>
          </p:sp>
        </mc:Choice>
        <mc:Fallback xmlns="">
          <p:sp>
            <p:nvSpPr>
              <p:cNvPr id="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82" y="1071546"/>
                <a:ext cx="8929718" cy="5572164"/>
              </a:xfrm>
              <a:prstGeom prst="rect">
                <a:avLst/>
              </a:prstGeom>
              <a:blipFill rotWithShape="0">
                <a:blip r:embed="rId3"/>
                <a:stretch>
                  <a:fillRect l="-1365" t="-1094" r="-109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4" name="Group 73"/>
          <p:cNvGrpSpPr/>
          <p:nvPr/>
        </p:nvGrpSpPr>
        <p:grpSpPr>
          <a:xfrm>
            <a:off x="335450" y="2656798"/>
            <a:ext cx="2453469" cy="3058202"/>
            <a:chOff x="2313227" y="920606"/>
            <a:chExt cx="3886086" cy="3984261"/>
          </a:xfrm>
        </p:grpSpPr>
        <p:cxnSp>
          <p:nvCxnSpPr>
            <p:cNvPr id="76" name="Straight Arrow Connector 75"/>
            <p:cNvCxnSpPr>
              <a:stCxn id="127" idx="3"/>
              <a:endCxn id="117" idx="0"/>
            </p:cNvCxnSpPr>
            <p:nvPr/>
          </p:nvCxnSpPr>
          <p:spPr>
            <a:xfrm flipH="1">
              <a:off x="4655099" y="1885627"/>
              <a:ext cx="324595" cy="40526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127" idx="5"/>
              <a:endCxn id="113" idx="0"/>
            </p:cNvCxnSpPr>
            <p:nvPr/>
          </p:nvCxnSpPr>
          <p:spPr>
            <a:xfrm>
              <a:off x="5220570" y="1885627"/>
              <a:ext cx="552623" cy="37029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131" idx="3"/>
              <a:endCxn id="129" idx="0"/>
            </p:cNvCxnSpPr>
            <p:nvPr/>
          </p:nvCxnSpPr>
          <p:spPr>
            <a:xfrm flipH="1">
              <a:off x="2490456" y="1880338"/>
              <a:ext cx="500275" cy="38047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131" idx="5"/>
              <a:endCxn id="125" idx="0"/>
            </p:cNvCxnSpPr>
            <p:nvPr/>
          </p:nvCxnSpPr>
          <p:spPr>
            <a:xfrm>
              <a:off x="3231607" y="1880338"/>
              <a:ext cx="255668" cy="40566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133" idx="3"/>
              <a:endCxn id="131" idx="7"/>
            </p:cNvCxnSpPr>
            <p:nvPr/>
          </p:nvCxnSpPr>
          <p:spPr>
            <a:xfrm flipH="1">
              <a:off x="3231607" y="1213229"/>
              <a:ext cx="746434" cy="42123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133" idx="5"/>
              <a:endCxn id="127" idx="1"/>
            </p:cNvCxnSpPr>
            <p:nvPr/>
          </p:nvCxnSpPr>
          <p:spPr>
            <a:xfrm>
              <a:off x="4228680" y="1213229"/>
              <a:ext cx="751014" cy="42652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129" idx="4"/>
              <a:endCxn id="123" idx="0"/>
            </p:cNvCxnSpPr>
            <p:nvPr/>
          </p:nvCxnSpPr>
          <p:spPr>
            <a:xfrm>
              <a:off x="2490456" y="2603643"/>
              <a:ext cx="7412" cy="42851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125" idx="4"/>
              <a:endCxn id="115" idx="0"/>
            </p:cNvCxnSpPr>
            <p:nvPr/>
          </p:nvCxnSpPr>
          <p:spPr>
            <a:xfrm>
              <a:off x="3487275" y="2633720"/>
              <a:ext cx="14871" cy="3793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stCxn id="117" idx="3"/>
              <a:endCxn id="121" idx="0"/>
            </p:cNvCxnSpPr>
            <p:nvPr/>
          </p:nvCxnSpPr>
          <p:spPr>
            <a:xfrm flipH="1">
              <a:off x="4336099" y="2583514"/>
              <a:ext cx="193680" cy="47152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stCxn id="117" idx="5"/>
              <a:endCxn id="119" idx="0"/>
            </p:cNvCxnSpPr>
            <p:nvPr/>
          </p:nvCxnSpPr>
          <p:spPr>
            <a:xfrm>
              <a:off x="4780418" y="2583514"/>
              <a:ext cx="222234" cy="49436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>
              <a:stCxn id="113" idx="3"/>
              <a:endCxn id="102" idx="0"/>
            </p:cNvCxnSpPr>
            <p:nvPr/>
          </p:nvCxnSpPr>
          <p:spPr>
            <a:xfrm flipH="1">
              <a:off x="5500238" y="2552721"/>
              <a:ext cx="152517" cy="57016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113" idx="5"/>
              <a:endCxn id="101" idx="0"/>
            </p:cNvCxnSpPr>
            <p:nvPr/>
          </p:nvCxnSpPr>
          <p:spPr>
            <a:xfrm>
              <a:off x="5893631" y="2552721"/>
              <a:ext cx="128454" cy="57016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stCxn id="115" idx="3"/>
              <a:endCxn id="99" idx="0"/>
            </p:cNvCxnSpPr>
            <p:nvPr/>
          </p:nvCxnSpPr>
          <p:spPr>
            <a:xfrm flipH="1">
              <a:off x="3188062" y="3305731"/>
              <a:ext cx="188764" cy="51834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115" idx="5"/>
              <a:endCxn id="100" idx="0"/>
            </p:cNvCxnSpPr>
            <p:nvPr/>
          </p:nvCxnSpPr>
          <p:spPr>
            <a:xfrm>
              <a:off x="3627465" y="3305731"/>
              <a:ext cx="135009" cy="54950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121" idx="4"/>
              <a:endCxn id="103" idx="0"/>
            </p:cNvCxnSpPr>
            <p:nvPr/>
          </p:nvCxnSpPr>
          <p:spPr>
            <a:xfrm>
              <a:off x="4336099" y="3402756"/>
              <a:ext cx="787" cy="45247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119" idx="4"/>
              <a:endCxn id="96" idx="0"/>
            </p:cNvCxnSpPr>
            <p:nvPr/>
          </p:nvCxnSpPr>
          <p:spPr>
            <a:xfrm>
              <a:off x="5002652" y="3420708"/>
              <a:ext cx="0" cy="43208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96" idx="3"/>
              <a:endCxn id="98" idx="0"/>
            </p:cNvCxnSpPr>
            <p:nvPr/>
          </p:nvCxnSpPr>
          <p:spPr>
            <a:xfrm flipH="1">
              <a:off x="4740239" y="4149586"/>
              <a:ext cx="141975" cy="39103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96" idx="5"/>
              <a:endCxn id="104" idx="0"/>
            </p:cNvCxnSpPr>
            <p:nvPr/>
          </p:nvCxnSpPr>
          <p:spPr>
            <a:xfrm>
              <a:off x="5123090" y="4149586"/>
              <a:ext cx="234019" cy="41245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/>
            <p:cNvGrpSpPr/>
            <p:nvPr/>
          </p:nvGrpSpPr>
          <p:grpSpPr>
            <a:xfrm>
              <a:off x="3926132" y="920606"/>
              <a:ext cx="354457" cy="342829"/>
              <a:chOff x="1550543" y="2400371"/>
              <a:chExt cx="354457" cy="342829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1550543" y="2400371"/>
                <a:ext cx="354457" cy="342829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34" name="Straight Connector 133"/>
              <p:cNvCxnSpPr/>
              <p:nvPr/>
            </p:nvCxnSpPr>
            <p:spPr>
              <a:xfrm>
                <a:off x="1627446" y="2567620"/>
                <a:ext cx="182329" cy="4165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/>
            <p:cNvGrpSpPr/>
            <p:nvPr/>
          </p:nvGrpSpPr>
          <p:grpSpPr>
            <a:xfrm>
              <a:off x="2940844" y="1583540"/>
              <a:ext cx="340650" cy="347720"/>
              <a:chOff x="2940844" y="1583540"/>
              <a:chExt cx="340650" cy="347720"/>
            </a:xfrm>
          </p:grpSpPr>
          <p:sp>
            <p:nvSpPr>
              <p:cNvPr id="131" name="Oval 130"/>
              <p:cNvSpPr/>
              <p:nvPr/>
            </p:nvSpPr>
            <p:spPr>
              <a:xfrm>
                <a:off x="2940844" y="1583540"/>
                <a:ext cx="340650" cy="347720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32" name="Straight Connector 131"/>
              <p:cNvCxnSpPr/>
              <p:nvPr/>
            </p:nvCxnSpPr>
            <p:spPr>
              <a:xfrm flipH="1">
                <a:off x="3034969" y="1692575"/>
                <a:ext cx="152400" cy="138073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6" name="Oval 95"/>
            <p:cNvSpPr/>
            <p:nvPr/>
          </p:nvSpPr>
          <p:spPr>
            <a:xfrm>
              <a:off x="4832327" y="3852788"/>
              <a:ext cx="340650" cy="34772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97" name="Group 96"/>
            <p:cNvGrpSpPr/>
            <p:nvPr/>
          </p:nvGrpSpPr>
          <p:grpSpPr>
            <a:xfrm>
              <a:off x="2313227" y="2260814"/>
              <a:ext cx="354457" cy="342829"/>
              <a:chOff x="2313227" y="2260814"/>
              <a:chExt cx="354457" cy="342829"/>
            </a:xfrm>
          </p:grpSpPr>
          <p:sp>
            <p:nvSpPr>
              <p:cNvPr id="129" name="Oval 128"/>
              <p:cNvSpPr/>
              <p:nvPr/>
            </p:nvSpPr>
            <p:spPr>
              <a:xfrm>
                <a:off x="2313227" y="2260814"/>
                <a:ext cx="354457" cy="342829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30" name="Straight Connector 129"/>
              <p:cNvCxnSpPr/>
              <p:nvPr/>
            </p:nvCxnSpPr>
            <p:spPr>
              <a:xfrm>
                <a:off x="2421668" y="2367458"/>
                <a:ext cx="151944" cy="12954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" name="Oval 97"/>
            <p:cNvSpPr/>
            <p:nvPr/>
          </p:nvSpPr>
          <p:spPr>
            <a:xfrm>
              <a:off x="4563010" y="4540624"/>
              <a:ext cx="354457" cy="342829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9" name="Oval 98"/>
            <p:cNvSpPr/>
            <p:nvPr/>
          </p:nvSpPr>
          <p:spPr>
            <a:xfrm>
              <a:off x="3010833" y="3824072"/>
              <a:ext cx="354457" cy="342829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3585245" y="3855233"/>
              <a:ext cx="354457" cy="342829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1" name="Oval 100"/>
            <p:cNvSpPr/>
            <p:nvPr/>
          </p:nvSpPr>
          <p:spPr>
            <a:xfrm>
              <a:off x="5844856" y="3122881"/>
              <a:ext cx="354457" cy="342829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2" name="Oval 101"/>
            <p:cNvSpPr/>
            <p:nvPr/>
          </p:nvSpPr>
          <p:spPr>
            <a:xfrm>
              <a:off x="5323009" y="3122882"/>
              <a:ext cx="354457" cy="342829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3" name="Oval 102"/>
            <p:cNvSpPr/>
            <p:nvPr/>
          </p:nvSpPr>
          <p:spPr>
            <a:xfrm>
              <a:off x="4159657" y="3855233"/>
              <a:ext cx="354457" cy="342829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4" name="Oval 103"/>
            <p:cNvSpPr/>
            <p:nvPr/>
          </p:nvSpPr>
          <p:spPr>
            <a:xfrm>
              <a:off x="5179880" y="4562038"/>
              <a:ext cx="354457" cy="342829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05" name="Group 104"/>
            <p:cNvGrpSpPr/>
            <p:nvPr/>
          </p:nvGrpSpPr>
          <p:grpSpPr>
            <a:xfrm>
              <a:off x="4929807" y="1588829"/>
              <a:ext cx="340650" cy="347720"/>
              <a:chOff x="2940844" y="1583540"/>
              <a:chExt cx="340650" cy="347720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2940844" y="1583540"/>
                <a:ext cx="340650" cy="347720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28" name="Straight Connector 127"/>
              <p:cNvCxnSpPr/>
              <p:nvPr/>
            </p:nvCxnSpPr>
            <p:spPr>
              <a:xfrm flipH="1">
                <a:off x="3034969" y="1692575"/>
                <a:ext cx="152400" cy="138073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6" name="Group 105"/>
            <p:cNvGrpSpPr/>
            <p:nvPr/>
          </p:nvGrpSpPr>
          <p:grpSpPr>
            <a:xfrm>
              <a:off x="3316950" y="2286000"/>
              <a:ext cx="340650" cy="347720"/>
              <a:chOff x="2940844" y="1583540"/>
              <a:chExt cx="340650" cy="347720"/>
            </a:xfrm>
          </p:grpSpPr>
          <p:sp>
            <p:nvSpPr>
              <p:cNvPr id="125" name="Oval 124"/>
              <p:cNvSpPr/>
              <p:nvPr/>
            </p:nvSpPr>
            <p:spPr>
              <a:xfrm>
                <a:off x="2940844" y="1583540"/>
                <a:ext cx="340650" cy="347720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26" name="Straight Connector 125"/>
              <p:cNvCxnSpPr/>
              <p:nvPr/>
            </p:nvCxnSpPr>
            <p:spPr>
              <a:xfrm flipH="1">
                <a:off x="3034969" y="1692575"/>
                <a:ext cx="152400" cy="138073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3" name="Oval 122"/>
            <p:cNvSpPr/>
            <p:nvPr/>
          </p:nvSpPr>
          <p:spPr>
            <a:xfrm>
              <a:off x="2327542" y="3032156"/>
              <a:ext cx="340649" cy="34772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4165774" y="3055036"/>
              <a:ext cx="340650" cy="347720"/>
              <a:chOff x="2940844" y="1583540"/>
              <a:chExt cx="340650" cy="347720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2940844" y="1583540"/>
                <a:ext cx="340650" cy="347720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22" name="Straight Connector 121"/>
              <p:cNvCxnSpPr/>
              <p:nvPr/>
            </p:nvCxnSpPr>
            <p:spPr>
              <a:xfrm flipH="1">
                <a:off x="3034969" y="1692575"/>
                <a:ext cx="152400" cy="138073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/>
            <p:cNvGrpSpPr/>
            <p:nvPr/>
          </p:nvGrpSpPr>
          <p:grpSpPr>
            <a:xfrm>
              <a:off x="4825423" y="3077879"/>
              <a:ext cx="354457" cy="342829"/>
              <a:chOff x="2313227" y="2260814"/>
              <a:chExt cx="354457" cy="342829"/>
            </a:xfrm>
          </p:grpSpPr>
          <p:sp>
            <p:nvSpPr>
              <p:cNvPr id="119" name="Oval 118"/>
              <p:cNvSpPr/>
              <p:nvPr/>
            </p:nvSpPr>
            <p:spPr>
              <a:xfrm>
                <a:off x="2313227" y="2260814"/>
                <a:ext cx="354457" cy="342829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20" name="Straight Connector 119"/>
              <p:cNvCxnSpPr/>
              <p:nvPr/>
            </p:nvCxnSpPr>
            <p:spPr>
              <a:xfrm>
                <a:off x="2421668" y="2367458"/>
                <a:ext cx="151944" cy="12954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477870" y="2290891"/>
              <a:ext cx="354457" cy="342829"/>
              <a:chOff x="2313227" y="2260814"/>
              <a:chExt cx="354457" cy="342829"/>
            </a:xfrm>
          </p:grpSpPr>
          <p:sp>
            <p:nvSpPr>
              <p:cNvPr id="117" name="Oval 116"/>
              <p:cNvSpPr/>
              <p:nvPr/>
            </p:nvSpPr>
            <p:spPr>
              <a:xfrm>
                <a:off x="2313227" y="2260814"/>
                <a:ext cx="354457" cy="342829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18" name="Straight Connector 117"/>
              <p:cNvCxnSpPr/>
              <p:nvPr/>
            </p:nvCxnSpPr>
            <p:spPr>
              <a:xfrm>
                <a:off x="2421668" y="2367458"/>
                <a:ext cx="151944" cy="12954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/>
            <p:cNvGrpSpPr/>
            <p:nvPr/>
          </p:nvGrpSpPr>
          <p:grpSpPr>
            <a:xfrm>
              <a:off x="3324917" y="3013108"/>
              <a:ext cx="354457" cy="342829"/>
              <a:chOff x="2313227" y="2260814"/>
              <a:chExt cx="354457" cy="342829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2313227" y="2260814"/>
                <a:ext cx="354457" cy="342829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16" name="Straight Connector 115"/>
              <p:cNvCxnSpPr/>
              <p:nvPr/>
            </p:nvCxnSpPr>
            <p:spPr>
              <a:xfrm>
                <a:off x="2421668" y="2367458"/>
                <a:ext cx="151944" cy="12954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/>
            <p:cNvGrpSpPr/>
            <p:nvPr/>
          </p:nvGrpSpPr>
          <p:grpSpPr>
            <a:xfrm>
              <a:off x="5602868" y="2255923"/>
              <a:ext cx="340650" cy="347720"/>
              <a:chOff x="2940844" y="1583540"/>
              <a:chExt cx="340650" cy="347720"/>
            </a:xfrm>
          </p:grpSpPr>
          <p:sp>
            <p:nvSpPr>
              <p:cNvPr id="113" name="Oval 112"/>
              <p:cNvSpPr/>
              <p:nvPr/>
            </p:nvSpPr>
            <p:spPr>
              <a:xfrm>
                <a:off x="2940844" y="1583540"/>
                <a:ext cx="340650" cy="347720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14" name="Straight Connector 113"/>
              <p:cNvCxnSpPr/>
              <p:nvPr/>
            </p:nvCxnSpPr>
            <p:spPr>
              <a:xfrm flipH="1">
                <a:off x="3034969" y="1692575"/>
                <a:ext cx="152400" cy="138073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5" name="Straight Connector 74"/>
          <p:cNvCxnSpPr/>
          <p:nvPr/>
        </p:nvCxnSpPr>
        <p:spPr>
          <a:xfrm flipH="1">
            <a:off x="1989693" y="4991409"/>
            <a:ext cx="96217" cy="105981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149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/>
              <p:cNvSpPr txBox="1">
                <a:spLocks/>
              </p:cNvSpPr>
              <p:nvPr/>
            </p:nvSpPr>
            <p:spPr>
              <a:xfrm>
                <a:off x="214282" y="1071546"/>
                <a:ext cx="8929718" cy="5572164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/>
              <a:p>
                <a:pPr>
                  <a:spcBef>
                    <a:spcPct val="0"/>
                  </a:spcBef>
                  <a:buFont typeface="Arial" pitchFamily="34" charset="0"/>
                  <a:buChar char="•"/>
                  <a:defRPr/>
                </a:pPr>
                <a:r>
                  <a:rPr lang="en-US" sz="2800" dirty="0">
                    <a:solidFill>
                      <a:schemeClr val="bg1"/>
                    </a:solidFill>
                  </a:rPr>
                  <a:t> Each Bonsai node also makes a non-linear prediction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IN" sz="2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tanh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8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p>
                            <m:r>
                              <a:rPr lang="en-I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IN" sz="2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82" y="1071546"/>
                <a:ext cx="8929718" cy="5572164"/>
              </a:xfrm>
              <a:prstGeom prst="rect">
                <a:avLst/>
              </a:prstGeom>
              <a:blipFill rotWithShape="0">
                <a:blip r:embed="rId2"/>
                <a:stretch>
                  <a:fillRect l="-1229" t="-109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9" name="Picture 18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" t="10813"/>
          <a:stretch/>
        </p:blipFill>
        <p:spPr>
          <a:xfrm>
            <a:off x="2819400" y="1905000"/>
            <a:ext cx="6039696" cy="463681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04800" y="2895600"/>
            <a:ext cx="2057400" cy="2209800"/>
            <a:chOff x="304800" y="2362200"/>
            <a:chExt cx="2057400" cy="2209800"/>
          </a:xfrm>
        </p:grpSpPr>
        <p:grpSp>
          <p:nvGrpSpPr>
            <p:cNvPr id="65" name="Group 64"/>
            <p:cNvGrpSpPr/>
            <p:nvPr/>
          </p:nvGrpSpPr>
          <p:grpSpPr>
            <a:xfrm>
              <a:off x="304800" y="2362200"/>
              <a:ext cx="2057400" cy="2209800"/>
              <a:chOff x="762000" y="2667000"/>
              <a:chExt cx="2895600" cy="2385688"/>
            </a:xfrm>
          </p:grpSpPr>
          <p:cxnSp>
            <p:nvCxnSpPr>
              <p:cNvPr id="108" name="Straight Arrow Connector 107"/>
              <p:cNvCxnSpPr>
                <a:stCxn id="115" idx="3"/>
                <a:endCxn id="121" idx="0"/>
              </p:cNvCxnSpPr>
              <p:nvPr/>
            </p:nvCxnSpPr>
            <p:spPr>
              <a:xfrm flipH="1">
                <a:off x="1420464" y="3056586"/>
                <a:ext cx="606014" cy="490038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>
                <a:stCxn id="115" idx="5"/>
                <a:endCxn id="124" idx="0"/>
              </p:cNvCxnSpPr>
              <p:nvPr/>
            </p:nvCxnSpPr>
            <p:spPr>
              <a:xfrm>
                <a:off x="2400457" y="3056586"/>
                <a:ext cx="550417" cy="490038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>
                <a:stCxn id="121" idx="3"/>
                <a:endCxn id="118" idx="0"/>
              </p:cNvCxnSpPr>
              <p:nvPr/>
            </p:nvCxnSpPr>
            <p:spPr>
              <a:xfrm flipH="1">
                <a:off x="1026444" y="3930730"/>
                <a:ext cx="199451" cy="33647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stCxn id="121" idx="5"/>
                <a:endCxn id="125" idx="0"/>
              </p:cNvCxnSpPr>
              <p:nvPr/>
            </p:nvCxnSpPr>
            <p:spPr>
              <a:xfrm>
                <a:off x="1615032" y="3930730"/>
                <a:ext cx="158666" cy="34289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Oval 114"/>
              <p:cNvSpPr/>
              <p:nvPr/>
            </p:nvSpPr>
            <p:spPr>
              <a:xfrm>
                <a:off x="1949024" y="2667000"/>
                <a:ext cx="528887" cy="456428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62000" y="4267200"/>
                <a:ext cx="528887" cy="456428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1145302" y="3546624"/>
                <a:ext cx="550323" cy="450008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2675713" y="3546624"/>
                <a:ext cx="550323" cy="450008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1498536" y="4273620"/>
                <a:ext cx="550323" cy="450008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23" name="Straight Arrow Connector 122"/>
              <p:cNvCxnSpPr>
                <a:stCxn id="124" idx="3"/>
                <a:endCxn id="175" idx="0"/>
              </p:cNvCxnSpPr>
              <p:nvPr/>
            </p:nvCxnSpPr>
            <p:spPr>
              <a:xfrm flipH="1">
                <a:off x="2626644" y="3930730"/>
                <a:ext cx="129662" cy="33647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Arrow Connector 173"/>
              <p:cNvCxnSpPr>
                <a:stCxn id="124" idx="5"/>
                <a:endCxn id="177" idx="0"/>
              </p:cNvCxnSpPr>
              <p:nvPr/>
            </p:nvCxnSpPr>
            <p:spPr>
              <a:xfrm>
                <a:off x="3145443" y="3930730"/>
                <a:ext cx="199366" cy="33647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Oval 174"/>
              <p:cNvSpPr/>
              <p:nvPr/>
            </p:nvSpPr>
            <p:spPr>
              <a:xfrm>
                <a:off x="2362200" y="4267200"/>
                <a:ext cx="528887" cy="456428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3069647" y="4267200"/>
                <a:ext cx="550323" cy="450008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9" name="Freeform 178"/>
              <p:cNvSpPr/>
              <p:nvPr/>
            </p:nvSpPr>
            <p:spPr>
              <a:xfrm>
                <a:off x="2021818" y="3237752"/>
                <a:ext cx="241604" cy="169635"/>
              </a:xfrm>
              <a:custGeom>
                <a:avLst/>
                <a:gdLst>
                  <a:gd name="connsiteX0" fmla="*/ 0 w 1654629"/>
                  <a:gd name="connsiteY0" fmla="*/ 783771 h 783771"/>
                  <a:gd name="connsiteX1" fmla="*/ 696686 w 1654629"/>
                  <a:gd name="connsiteY1" fmla="*/ 653143 h 783771"/>
                  <a:gd name="connsiteX2" fmla="*/ 914400 w 1654629"/>
                  <a:gd name="connsiteY2" fmla="*/ 87086 h 783771"/>
                  <a:gd name="connsiteX3" fmla="*/ 1654629 w 1654629"/>
                  <a:gd name="connsiteY3" fmla="*/ 0 h 783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54629" h="783771">
                    <a:moveTo>
                      <a:pt x="0" y="783771"/>
                    </a:moveTo>
                    <a:cubicBezTo>
                      <a:pt x="272143" y="776514"/>
                      <a:pt x="544286" y="769257"/>
                      <a:pt x="696686" y="653143"/>
                    </a:cubicBezTo>
                    <a:cubicBezTo>
                      <a:pt x="849086" y="537029"/>
                      <a:pt x="754743" y="195943"/>
                      <a:pt x="914400" y="87086"/>
                    </a:cubicBezTo>
                    <a:cubicBezTo>
                      <a:pt x="1074057" y="-21771"/>
                      <a:pt x="1538515" y="21772"/>
                      <a:pt x="1654629" y="0"/>
                    </a:cubicBezTo>
                  </a:path>
                </a:pathLst>
              </a:custGeom>
              <a:noFill/>
              <a:ln w="508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0" name="Freeform 179"/>
              <p:cNvSpPr/>
              <p:nvPr/>
            </p:nvSpPr>
            <p:spPr>
              <a:xfrm>
                <a:off x="3228622" y="4883053"/>
                <a:ext cx="241604" cy="169635"/>
              </a:xfrm>
              <a:custGeom>
                <a:avLst/>
                <a:gdLst>
                  <a:gd name="connsiteX0" fmla="*/ 0 w 1654629"/>
                  <a:gd name="connsiteY0" fmla="*/ 783771 h 783771"/>
                  <a:gd name="connsiteX1" fmla="*/ 696686 w 1654629"/>
                  <a:gd name="connsiteY1" fmla="*/ 653143 h 783771"/>
                  <a:gd name="connsiteX2" fmla="*/ 914400 w 1654629"/>
                  <a:gd name="connsiteY2" fmla="*/ 87086 h 783771"/>
                  <a:gd name="connsiteX3" fmla="*/ 1654629 w 1654629"/>
                  <a:gd name="connsiteY3" fmla="*/ 0 h 783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54629" h="783771">
                    <a:moveTo>
                      <a:pt x="0" y="783771"/>
                    </a:moveTo>
                    <a:cubicBezTo>
                      <a:pt x="272143" y="776514"/>
                      <a:pt x="544286" y="769257"/>
                      <a:pt x="696686" y="653143"/>
                    </a:cubicBezTo>
                    <a:cubicBezTo>
                      <a:pt x="849086" y="537029"/>
                      <a:pt x="754743" y="195943"/>
                      <a:pt x="914400" y="87086"/>
                    </a:cubicBezTo>
                    <a:cubicBezTo>
                      <a:pt x="1074057" y="-21771"/>
                      <a:pt x="1538515" y="21772"/>
                      <a:pt x="1654629" y="0"/>
                    </a:cubicBezTo>
                  </a:path>
                </a:pathLst>
              </a:custGeom>
              <a:noFill/>
              <a:ln w="508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1" name="Freeform 180"/>
              <p:cNvSpPr/>
              <p:nvPr/>
            </p:nvSpPr>
            <p:spPr>
              <a:xfrm>
                <a:off x="762000" y="3654181"/>
                <a:ext cx="241604" cy="169635"/>
              </a:xfrm>
              <a:custGeom>
                <a:avLst/>
                <a:gdLst>
                  <a:gd name="connsiteX0" fmla="*/ 0 w 1654629"/>
                  <a:gd name="connsiteY0" fmla="*/ 783771 h 783771"/>
                  <a:gd name="connsiteX1" fmla="*/ 696686 w 1654629"/>
                  <a:gd name="connsiteY1" fmla="*/ 653143 h 783771"/>
                  <a:gd name="connsiteX2" fmla="*/ 914400 w 1654629"/>
                  <a:gd name="connsiteY2" fmla="*/ 87086 h 783771"/>
                  <a:gd name="connsiteX3" fmla="*/ 1654629 w 1654629"/>
                  <a:gd name="connsiteY3" fmla="*/ 0 h 783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54629" h="783771">
                    <a:moveTo>
                      <a:pt x="0" y="783771"/>
                    </a:moveTo>
                    <a:cubicBezTo>
                      <a:pt x="272143" y="776514"/>
                      <a:pt x="544286" y="769257"/>
                      <a:pt x="696686" y="653143"/>
                    </a:cubicBezTo>
                    <a:cubicBezTo>
                      <a:pt x="849086" y="537029"/>
                      <a:pt x="754743" y="195943"/>
                      <a:pt x="914400" y="87086"/>
                    </a:cubicBezTo>
                    <a:cubicBezTo>
                      <a:pt x="1074057" y="-21771"/>
                      <a:pt x="1538515" y="21772"/>
                      <a:pt x="1654629" y="0"/>
                    </a:cubicBezTo>
                  </a:path>
                </a:pathLst>
              </a:custGeom>
              <a:noFill/>
              <a:ln w="508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2" name="Freeform 181"/>
              <p:cNvSpPr/>
              <p:nvPr/>
            </p:nvSpPr>
            <p:spPr>
              <a:xfrm>
                <a:off x="1619956" y="4883053"/>
                <a:ext cx="241604" cy="169635"/>
              </a:xfrm>
              <a:custGeom>
                <a:avLst/>
                <a:gdLst>
                  <a:gd name="connsiteX0" fmla="*/ 0 w 1654629"/>
                  <a:gd name="connsiteY0" fmla="*/ 783771 h 783771"/>
                  <a:gd name="connsiteX1" fmla="*/ 696686 w 1654629"/>
                  <a:gd name="connsiteY1" fmla="*/ 653143 h 783771"/>
                  <a:gd name="connsiteX2" fmla="*/ 914400 w 1654629"/>
                  <a:gd name="connsiteY2" fmla="*/ 87086 h 783771"/>
                  <a:gd name="connsiteX3" fmla="*/ 1654629 w 1654629"/>
                  <a:gd name="connsiteY3" fmla="*/ 0 h 783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54629" h="783771">
                    <a:moveTo>
                      <a:pt x="0" y="783771"/>
                    </a:moveTo>
                    <a:cubicBezTo>
                      <a:pt x="272143" y="776514"/>
                      <a:pt x="544286" y="769257"/>
                      <a:pt x="696686" y="653143"/>
                    </a:cubicBezTo>
                    <a:cubicBezTo>
                      <a:pt x="849086" y="537029"/>
                      <a:pt x="754743" y="195943"/>
                      <a:pt x="914400" y="87086"/>
                    </a:cubicBezTo>
                    <a:cubicBezTo>
                      <a:pt x="1074057" y="-21771"/>
                      <a:pt x="1538515" y="21772"/>
                      <a:pt x="1654629" y="0"/>
                    </a:cubicBezTo>
                  </a:path>
                </a:pathLst>
              </a:custGeom>
              <a:noFill/>
              <a:ln w="508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3" name="Freeform 182"/>
              <p:cNvSpPr/>
              <p:nvPr/>
            </p:nvSpPr>
            <p:spPr>
              <a:xfrm>
                <a:off x="2450796" y="4883053"/>
                <a:ext cx="241604" cy="169635"/>
              </a:xfrm>
              <a:custGeom>
                <a:avLst/>
                <a:gdLst>
                  <a:gd name="connsiteX0" fmla="*/ 0 w 1654629"/>
                  <a:gd name="connsiteY0" fmla="*/ 783771 h 783771"/>
                  <a:gd name="connsiteX1" fmla="*/ 696686 w 1654629"/>
                  <a:gd name="connsiteY1" fmla="*/ 653143 h 783771"/>
                  <a:gd name="connsiteX2" fmla="*/ 914400 w 1654629"/>
                  <a:gd name="connsiteY2" fmla="*/ 87086 h 783771"/>
                  <a:gd name="connsiteX3" fmla="*/ 1654629 w 1654629"/>
                  <a:gd name="connsiteY3" fmla="*/ 0 h 783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54629" h="783771">
                    <a:moveTo>
                      <a:pt x="0" y="783771"/>
                    </a:moveTo>
                    <a:cubicBezTo>
                      <a:pt x="272143" y="776514"/>
                      <a:pt x="544286" y="769257"/>
                      <a:pt x="696686" y="653143"/>
                    </a:cubicBezTo>
                    <a:cubicBezTo>
                      <a:pt x="849086" y="537029"/>
                      <a:pt x="754743" y="195943"/>
                      <a:pt x="914400" y="87086"/>
                    </a:cubicBezTo>
                    <a:cubicBezTo>
                      <a:pt x="1074057" y="-21771"/>
                      <a:pt x="1538515" y="21772"/>
                      <a:pt x="1654629" y="0"/>
                    </a:cubicBezTo>
                  </a:path>
                </a:pathLst>
              </a:custGeom>
              <a:noFill/>
              <a:ln w="508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4" name="Freeform 183"/>
              <p:cNvSpPr/>
              <p:nvPr/>
            </p:nvSpPr>
            <p:spPr>
              <a:xfrm>
                <a:off x="3415996" y="3654181"/>
                <a:ext cx="241604" cy="169635"/>
              </a:xfrm>
              <a:custGeom>
                <a:avLst/>
                <a:gdLst>
                  <a:gd name="connsiteX0" fmla="*/ 0 w 1654629"/>
                  <a:gd name="connsiteY0" fmla="*/ 783771 h 783771"/>
                  <a:gd name="connsiteX1" fmla="*/ 696686 w 1654629"/>
                  <a:gd name="connsiteY1" fmla="*/ 653143 h 783771"/>
                  <a:gd name="connsiteX2" fmla="*/ 914400 w 1654629"/>
                  <a:gd name="connsiteY2" fmla="*/ 87086 h 783771"/>
                  <a:gd name="connsiteX3" fmla="*/ 1654629 w 1654629"/>
                  <a:gd name="connsiteY3" fmla="*/ 0 h 783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54629" h="783771">
                    <a:moveTo>
                      <a:pt x="0" y="783771"/>
                    </a:moveTo>
                    <a:cubicBezTo>
                      <a:pt x="272143" y="776514"/>
                      <a:pt x="544286" y="769257"/>
                      <a:pt x="696686" y="653143"/>
                    </a:cubicBezTo>
                    <a:cubicBezTo>
                      <a:pt x="849086" y="537029"/>
                      <a:pt x="754743" y="195943"/>
                      <a:pt x="914400" y="87086"/>
                    </a:cubicBezTo>
                    <a:cubicBezTo>
                      <a:pt x="1074057" y="-21771"/>
                      <a:pt x="1538515" y="21772"/>
                      <a:pt x="1654629" y="0"/>
                    </a:cubicBezTo>
                  </a:path>
                </a:pathLst>
              </a:custGeom>
              <a:noFill/>
              <a:ln w="508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85" name="Straight Connector 184"/>
              <p:cNvCxnSpPr/>
              <p:nvPr/>
            </p:nvCxnSpPr>
            <p:spPr>
              <a:xfrm>
                <a:off x="2129448" y="2814400"/>
                <a:ext cx="168040" cy="161627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 flipH="1">
                <a:off x="1327808" y="3682623"/>
                <a:ext cx="185309" cy="151666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>
              <a:xfrm flipH="1">
                <a:off x="2858219" y="3695144"/>
                <a:ext cx="185309" cy="151666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Freeform 28"/>
            <p:cNvSpPr/>
            <p:nvPr/>
          </p:nvSpPr>
          <p:spPr>
            <a:xfrm>
              <a:off x="361734" y="4414872"/>
              <a:ext cx="171666" cy="157128"/>
            </a:xfrm>
            <a:custGeom>
              <a:avLst/>
              <a:gdLst>
                <a:gd name="connsiteX0" fmla="*/ 0 w 1654629"/>
                <a:gd name="connsiteY0" fmla="*/ 783771 h 783771"/>
                <a:gd name="connsiteX1" fmla="*/ 696686 w 1654629"/>
                <a:gd name="connsiteY1" fmla="*/ 653143 h 783771"/>
                <a:gd name="connsiteX2" fmla="*/ 914400 w 1654629"/>
                <a:gd name="connsiteY2" fmla="*/ 87086 h 783771"/>
                <a:gd name="connsiteX3" fmla="*/ 1654629 w 1654629"/>
                <a:gd name="connsiteY3" fmla="*/ 0 h 783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4629" h="783771">
                  <a:moveTo>
                    <a:pt x="0" y="783771"/>
                  </a:moveTo>
                  <a:cubicBezTo>
                    <a:pt x="272143" y="776514"/>
                    <a:pt x="544286" y="769257"/>
                    <a:pt x="696686" y="653143"/>
                  </a:cubicBezTo>
                  <a:cubicBezTo>
                    <a:pt x="849086" y="537029"/>
                    <a:pt x="754743" y="195943"/>
                    <a:pt x="914400" y="87086"/>
                  </a:cubicBezTo>
                  <a:cubicBezTo>
                    <a:pt x="1074057" y="-21771"/>
                    <a:pt x="1538515" y="21772"/>
                    <a:pt x="1654629" y="0"/>
                  </a:cubicBezTo>
                </a:path>
              </a:pathLst>
            </a:cu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1" name="Title 1"/>
          <p:cNvSpPr txBox="1">
            <a:spLocks/>
          </p:cNvSpPr>
          <p:nvPr/>
        </p:nvSpPr>
        <p:spPr>
          <a:xfrm>
            <a:off x="-55051" y="90464"/>
            <a:ext cx="923544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dirty="0">
                <a:solidFill>
                  <a:schemeClr val="bg1"/>
                </a:solidFill>
              </a:rPr>
              <a:t>Learning Fewer But More Powerful Nodes</a:t>
            </a:r>
          </a:p>
        </p:txBody>
      </p:sp>
    </p:spTree>
    <p:extLst>
      <p:ext uri="{BB962C8B-B14F-4D97-AF65-F5344CB8AC3E}">
        <p14:creationId xmlns:p14="http://schemas.microsoft.com/office/powerpoint/2010/main" val="572310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2000" b="1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Bonsai Architecture</a:t>
            </a: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1052736"/>
            <a:ext cx="9144000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800" dirty="0">
                <a:solidFill>
                  <a:prstClr val="white"/>
                </a:solidFill>
              </a:rPr>
              <a:t> </a:t>
            </a:r>
            <a:endParaRPr lang="en-US" sz="3200" dirty="0">
              <a:solidFill>
                <a:prstClr val="white"/>
              </a:solidFill>
              <a:latin typeface="Cambria Math"/>
            </a:endParaRPr>
          </a:p>
          <a:p>
            <a:pPr>
              <a:spcBef>
                <a:spcPct val="0"/>
              </a:spcBef>
              <a:defRPr/>
            </a:pPr>
            <a:endParaRPr lang="en-US" sz="2400" dirty="0">
              <a:solidFill>
                <a:prstClr val="white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2800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itle 1"/>
              <p:cNvSpPr txBox="1">
                <a:spLocks/>
              </p:cNvSpPr>
              <p:nvPr/>
            </p:nvSpPr>
            <p:spPr>
              <a:xfrm>
                <a:off x="1124956" y="3509659"/>
                <a:ext cx="555315" cy="573033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7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956" y="3509659"/>
                <a:ext cx="555315" cy="57303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1219546" y="1310823"/>
            <a:ext cx="381000" cy="2198715"/>
            <a:chOff x="1254912" y="1349067"/>
            <a:chExt cx="381000" cy="2198715"/>
          </a:xfrm>
        </p:grpSpPr>
        <p:grpSp>
          <p:nvGrpSpPr>
            <p:cNvPr id="51" name="Group 50"/>
            <p:cNvGrpSpPr/>
            <p:nvPr/>
          </p:nvGrpSpPr>
          <p:grpSpPr>
            <a:xfrm>
              <a:off x="1254912" y="1349067"/>
              <a:ext cx="381000" cy="2198715"/>
              <a:chOff x="304800" y="1295400"/>
              <a:chExt cx="381000" cy="1990252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304800" y="1295400"/>
                <a:ext cx="381000" cy="1990252"/>
              </a:xfrm>
              <a:prstGeom prst="rect">
                <a:avLst/>
              </a:prstGeom>
              <a:solidFill>
                <a:schemeClr val="accent5">
                  <a:lumMod val="50000"/>
                  <a:alpha val="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417112" y="1443530"/>
                <a:ext cx="141513" cy="157964"/>
              </a:xfrm>
              <a:prstGeom prst="rect">
                <a:avLst/>
              </a:prstGeom>
              <a:solidFill>
                <a:srgbClr val="FF1D1D"/>
              </a:solidFill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2" name="Rectangle 51"/>
            <p:cNvSpPr/>
            <p:nvPr/>
          </p:nvSpPr>
          <p:spPr>
            <a:xfrm>
              <a:off x="1373317" y="1787841"/>
              <a:ext cx="141513" cy="157964"/>
            </a:xfrm>
            <a:prstGeom prst="rect">
              <a:avLst/>
            </a:prstGeom>
            <a:solidFill>
              <a:srgbClr val="FF1D1D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373317" y="2397441"/>
              <a:ext cx="141513" cy="157964"/>
            </a:xfrm>
            <a:prstGeom prst="rect">
              <a:avLst/>
            </a:prstGeom>
            <a:solidFill>
              <a:srgbClr val="FF1D1D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373317" y="2702241"/>
              <a:ext cx="141513" cy="157964"/>
            </a:xfrm>
            <a:prstGeom prst="rect">
              <a:avLst/>
            </a:prstGeom>
            <a:solidFill>
              <a:srgbClr val="FF1D1D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74655" y="2983372"/>
              <a:ext cx="141513" cy="157964"/>
            </a:xfrm>
            <a:prstGeom prst="rect">
              <a:avLst/>
            </a:prstGeom>
            <a:solidFill>
              <a:srgbClr val="FF1D1D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373317" y="2092641"/>
              <a:ext cx="141513" cy="157964"/>
            </a:xfrm>
            <a:prstGeom prst="rect">
              <a:avLst/>
            </a:prstGeom>
            <a:solidFill>
              <a:srgbClr val="FF1D1D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371600" y="3271036"/>
              <a:ext cx="141513" cy="157964"/>
            </a:xfrm>
            <a:prstGeom prst="rect">
              <a:avLst/>
            </a:prstGeom>
            <a:solidFill>
              <a:srgbClr val="FF1D1D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4098729" y="1885961"/>
            <a:ext cx="4953000" cy="4514839"/>
            <a:chOff x="4191000" y="1809761"/>
            <a:chExt cx="4953000" cy="4514839"/>
          </a:xfrm>
        </p:grpSpPr>
        <p:grpSp>
          <p:nvGrpSpPr>
            <p:cNvPr id="129" name="Group 128"/>
            <p:cNvGrpSpPr/>
            <p:nvPr/>
          </p:nvGrpSpPr>
          <p:grpSpPr>
            <a:xfrm>
              <a:off x="4426595" y="1809761"/>
              <a:ext cx="4153581" cy="3486738"/>
              <a:chOff x="3370517" y="2201250"/>
              <a:chExt cx="5217465" cy="3596690"/>
            </a:xfrm>
          </p:grpSpPr>
          <p:grpSp>
            <p:nvGrpSpPr>
              <p:cNvPr id="143" name="Group 142"/>
              <p:cNvGrpSpPr/>
              <p:nvPr/>
            </p:nvGrpSpPr>
            <p:grpSpPr>
              <a:xfrm>
                <a:off x="4502123" y="2201250"/>
                <a:ext cx="3300607" cy="1892054"/>
                <a:chOff x="4502123" y="2201250"/>
                <a:chExt cx="3300607" cy="1892054"/>
              </a:xfrm>
            </p:grpSpPr>
            <p:cxnSp>
              <p:nvCxnSpPr>
                <p:cNvPr id="151" name="Straight Arrow Connector 150"/>
                <p:cNvCxnSpPr>
                  <a:stCxn id="153" idx="5"/>
                  <a:endCxn id="133" idx="0"/>
                </p:cNvCxnSpPr>
                <p:nvPr/>
              </p:nvCxnSpPr>
              <p:spPr>
                <a:xfrm>
                  <a:off x="6587459" y="3158209"/>
                  <a:ext cx="1215271" cy="935095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Arrow Connector 151"/>
                <p:cNvCxnSpPr>
                  <a:stCxn id="153" idx="3"/>
                  <a:endCxn id="131" idx="0"/>
                </p:cNvCxnSpPr>
                <p:nvPr/>
              </p:nvCxnSpPr>
              <p:spPr>
                <a:xfrm flipH="1">
                  <a:off x="4502123" y="3158209"/>
                  <a:ext cx="1082221" cy="899419"/>
                </a:xfrm>
                <a:prstGeom prst="straightConnector1">
                  <a:avLst/>
                </a:prstGeom>
                <a:ln w="63500">
                  <a:solidFill>
                    <a:srgbClr val="00B05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Oval 152"/>
                <p:cNvSpPr/>
                <p:nvPr/>
              </p:nvSpPr>
              <p:spPr>
                <a:xfrm>
                  <a:off x="5376592" y="2201250"/>
                  <a:ext cx="1418619" cy="1121147"/>
                </a:xfrm>
                <a:prstGeom prst="ellipse">
                  <a:avLst/>
                </a:prstGeom>
                <a:solidFill>
                  <a:schemeClr val="accent5">
                    <a:lumMod val="50000"/>
                  </a:schemeClr>
                </a:solidFill>
                <a:ln w="508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prstClr val="white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4" name="Title 1"/>
                    <p:cNvSpPr txBox="1">
                      <a:spLocks/>
                    </p:cNvSpPr>
                    <p:nvPr/>
                  </p:nvSpPr>
                  <p:spPr>
                    <a:xfrm>
                      <a:off x="5394226" y="2306710"/>
                      <a:ext cx="1503820" cy="699864"/>
                    </a:xfrm>
                    <a:prstGeom prst="rect">
                      <a:avLst/>
                    </a:prstGeom>
                  </p:spPr>
                  <p:txBody>
                    <a:bodyPr vert="horz" lIns="91440" tIns="45720" rIns="91440" bIns="45720" rtlCol="0" anchor="t" anchorCtr="0">
                      <a:noAutofit/>
                    </a:bodyPr>
                    <a:lstStyle/>
                    <a:p>
                      <a:pPr algn="ctr">
                        <a:spcBef>
                          <a:spcPct val="0"/>
                        </a:spcBef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200" i="1" smtClean="0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1" i="0" smtClean="0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𝐰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prstClr val="white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200" i="1" smtClean="0">
                                <a:solidFill>
                                  <a:prstClr val="white"/>
                                </a:solidFill>
                                <a:latin typeface="Cambria Math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200" i="1" smtClean="0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1" i="0" smtClean="0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  <m:sub>
                                <m:r>
                                  <a:rPr lang="en-US" sz="2200" i="1" smtClean="0">
                                    <a:solidFill>
                                      <a:prstClr val="white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200" i="1" dirty="0">
                        <a:solidFill>
                          <a:prstClr val="white"/>
                        </a:solidFill>
                        <a:latin typeface="Cambria Math"/>
                      </a:endParaRPr>
                    </a:p>
                    <a:p>
                      <a:pPr algn="ctr">
                        <a:spcBef>
                          <a:spcPct val="0"/>
                        </a:spcBef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2200" i="1" smtClean="0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1" smtClean="0">
                                    <a:solidFill>
                                      <a:prstClr val="white"/>
                                    </a:solidFill>
                                    <a:latin typeface="Cambria Math"/>
                                  </a:rPr>
                                  <m:t>𝛉</m:t>
                                </m:r>
                              </m:e>
                              <m:sub>
                                <m:r>
                                  <a:rPr lang="en-US" sz="2200" i="1" smtClean="0">
                                    <a:solidFill>
                                      <a:prstClr val="white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 smtClean="0">
                                    <a:solidFill>
                                      <a:prstClr val="white"/>
                                    </a:solidFill>
                                    <a:latin typeface="Cambria Math"/>
                                  </a:rPr>
                                  <m:t>𝑡</m:t>
                                </m:r>
                              </m:sup>
                            </m:sSubSup>
                            <m:r>
                              <a:rPr lang="en-US" sz="2200" b="1" i="0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n-US" sz="2200" i="1" smtClean="0">
                                <a:solidFill>
                                  <a:prstClr val="white"/>
                                </a:solidFill>
                                <a:latin typeface="Cambria Math"/>
                              </a:rPr>
                              <m:t>&gt;0</m:t>
                            </m:r>
                          </m:oMath>
                        </m:oMathPara>
                      </a14:m>
                      <a:endParaRPr lang="en-US" sz="2200" dirty="0">
                        <a:solidFill>
                          <a:prstClr val="white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4" name="Title 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94226" y="2306710"/>
                      <a:ext cx="1503820" cy="699864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508" b="-153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5" name="Title 1"/>
                <p:cNvSpPr txBox="1">
                  <a:spLocks/>
                </p:cNvSpPr>
                <p:nvPr/>
              </p:nvSpPr>
              <p:spPr>
                <a:xfrm>
                  <a:off x="4549987" y="3106025"/>
                  <a:ext cx="586136" cy="19655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 anchorCtr="0">
                  <a:noAutofit/>
                </a:bodyPr>
                <a:lstStyle/>
                <a:p>
                  <a:pPr algn="ctr">
                    <a:spcBef>
                      <a:spcPct val="0"/>
                    </a:spcBef>
                    <a:defRPr/>
                  </a:pPr>
                  <a:r>
                    <a:rPr lang="en-US" sz="1600" dirty="0">
                      <a:solidFill>
                        <a:prstClr val="white"/>
                      </a:solidFill>
                    </a:rPr>
                    <a:t>Yes</a:t>
                  </a:r>
                </a:p>
              </p:txBody>
            </p:sp>
            <p:sp>
              <p:nvSpPr>
                <p:cNvPr id="156" name="Title 1"/>
                <p:cNvSpPr txBox="1">
                  <a:spLocks/>
                </p:cNvSpPr>
                <p:nvPr/>
              </p:nvSpPr>
              <p:spPr>
                <a:xfrm>
                  <a:off x="7007694" y="3156249"/>
                  <a:ext cx="729073" cy="19655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 anchorCtr="0">
                  <a:noAutofit/>
                </a:bodyPr>
                <a:lstStyle/>
                <a:p>
                  <a:pPr algn="ctr">
                    <a:spcBef>
                      <a:spcPct val="0"/>
                    </a:spcBef>
                    <a:defRPr/>
                  </a:pPr>
                  <a:r>
                    <a:rPr lang="en-US" sz="1600" dirty="0">
                      <a:solidFill>
                        <a:prstClr val="white"/>
                      </a:solidFill>
                    </a:rPr>
                    <a:t>No</a:t>
                  </a:r>
                </a:p>
              </p:txBody>
            </p:sp>
          </p:grpSp>
          <p:grpSp>
            <p:nvGrpSpPr>
              <p:cNvPr id="144" name="Group 143"/>
              <p:cNvGrpSpPr/>
              <p:nvPr/>
            </p:nvGrpSpPr>
            <p:grpSpPr>
              <a:xfrm>
                <a:off x="3370517" y="5043323"/>
                <a:ext cx="5217465" cy="754617"/>
                <a:chOff x="3370517" y="5043323"/>
                <a:chExt cx="5217465" cy="754617"/>
              </a:xfrm>
            </p:grpSpPr>
            <p:cxnSp>
              <p:nvCxnSpPr>
                <p:cNvPr id="145" name="Straight Arrow Connector 144"/>
                <p:cNvCxnSpPr>
                  <a:stCxn id="133" idx="5"/>
                  <a:endCxn id="139" idx="0"/>
                </p:cNvCxnSpPr>
                <p:nvPr/>
              </p:nvCxnSpPr>
              <p:spPr>
                <a:xfrm>
                  <a:off x="8314021" y="5048548"/>
                  <a:ext cx="273961" cy="709473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Arrow Connector 145"/>
                <p:cNvCxnSpPr>
                  <a:stCxn id="133" idx="3"/>
                </p:cNvCxnSpPr>
                <p:nvPr/>
              </p:nvCxnSpPr>
              <p:spPr>
                <a:xfrm flipH="1">
                  <a:off x="6933886" y="5048548"/>
                  <a:ext cx="357552" cy="749392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Arrow Connector 146"/>
                <p:cNvCxnSpPr>
                  <a:stCxn id="131" idx="5"/>
                  <a:endCxn id="137" idx="0"/>
                </p:cNvCxnSpPr>
                <p:nvPr/>
              </p:nvCxnSpPr>
              <p:spPr>
                <a:xfrm>
                  <a:off x="5017828" y="5043323"/>
                  <a:ext cx="315755" cy="743567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Arrow Connector 147"/>
                <p:cNvCxnSpPr>
                  <a:stCxn id="131" idx="3"/>
                  <a:endCxn id="135" idx="0"/>
                </p:cNvCxnSpPr>
                <p:nvPr/>
              </p:nvCxnSpPr>
              <p:spPr>
                <a:xfrm flipH="1">
                  <a:off x="3706384" y="5043323"/>
                  <a:ext cx="280033" cy="714697"/>
                </a:xfrm>
                <a:prstGeom prst="straightConnector1">
                  <a:avLst/>
                </a:prstGeom>
                <a:ln w="63500">
                  <a:solidFill>
                    <a:srgbClr val="00B05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9" name="Title 1"/>
                <p:cNvSpPr txBox="1">
                  <a:spLocks/>
                </p:cNvSpPr>
                <p:nvPr/>
              </p:nvSpPr>
              <p:spPr>
                <a:xfrm>
                  <a:off x="3370517" y="5058182"/>
                  <a:ext cx="609646" cy="210049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 anchorCtr="0">
                  <a:noAutofit/>
                </a:bodyPr>
                <a:lstStyle/>
                <a:p>
                  <a:pPr algn="ctr">
                    <a:spcBef>
                      <a:spcPct val="0"/>
                    </a:spcBef>
                    <a:defRPr/>
                  </a:pPr>
                  <a:r>
                    <a:rPr lang="en-US" sz="1600" dirty="0">
                      <a:solidFill>
                        <a:prstClr val="white"/>
                      </a:solidFill>
                    </a:rPr>
                    <a:t>Yes</a:t>
                  </a:r>
                </a:p>
              </p:txBody>
            </p:sp>
            <p:sp>
              <p:nvSpPr>
                <p:cNvPr id="150" name="Title 1"/>
                <p:cNvSpPr txBox="1">
                  <a:spLocks/>
                </p:cNvSpPr>
                <p:nvPr/>
              </p:nvSpPr>
              <p:spPr>
                <a:xfrm>
                  <a:off x="4968867" y="5054710"/>
                  <a:ext cx="687110" cy="21004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 anchorCtr="0">
                  <a:noAutofit/>
                </a:bodyPr>
                <a:lstStyle/>
                <a:p>
                  <a:pPr algn="ctr">
                    <a:spcBef>
                      <a:spcPct val="0"/>
                    </a:spcBef>
                    <a:defRPr/>
                  </a:pPr>
                  <a:r>
                    <a:rPr lang="en-US" sz="1600" dirty="0">
                      <a:solidFill>
                        <a:prstClr val="white"/>
                      </a:solidFill>
                    </a:rPr>
                    <a:t>No</a:t>
                  </a:r>
                </a:p>
              </p:txBody>
            </p:sp>
          </p:grpSp>
        </p:grpSp>
        <p:grpSp>
          <p:nvGrpSpPr>
            <p:cNvPr id="130" name="Group 129"/>
            <p:cNvGrpSpPr/>
            <p:nvPr/>
          </p:nvGrpSpPr>
          <p:grpSpPr>
            <a:xfrm>
              <a:off x="4191000" y="3609388"/>
              <a:ext cx="4953000" cy="2715212"/>
              <a:chOff x="4191000" y="3609388"/>
              <a:chExt cx="4953000" cy="2715212"/>
            </a:xfrm>
          </p:grpSpPr>
          <p:sp>
            <p:nvSpPr>
              <p:cNvPr id="131" name="Oval 130"/>
              <p:cNvSpPr/>
              <p:nvPr/>
            </p:nvSpPr>
            <p:spPr>
              <a:xfrm>
                <a:off x="4746853" y="3609388"/>
                <a:ext cx="1161208" cy="1119512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prstClr val="white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itle 1"/>
                  <p:cNvSpPr txBox="1">
                    <a:spLocks/>
                  </p:cNvSpPr>
                  <p:nvPr/>
                </p:nvSpPr>
                <p:spPr>
                  <a:xfrm>
                    <a:off x="4784895" y="3730585"/>
                    <a:ext cx="1163890" cy="678469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t" anchorCtr="0">
                    <a:noAutofit/>
                  </a:bodyPr>
                  <a:lstStyle/>
                  <a:p>
                    <a:pPr algn="ctr">
                      <a:spcBef>
                        <a:spcPct val="0"/>
                      </a:spcBef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200" i="1" smtClean="0">
                              <a:solidFill>
                                <a:prstClr val="white"/>
                              </a:solidFill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200" i="1" dirty="0">
                      <a:solidFill>
                        <a:prstClr val="white"/>
                      </a:solidFill>
                      <a:latin typeface="Cambria Math"/>
                    </a:endParaRPr>
                  </a:p>
                  <a:p>
                    <a:pPr algn="ctr">
                      <a:spcBef>
                        <a:spcPct val="0"/>
                      </a:spcBef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2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1">
                                  <a:solidFill>
                                    <a:prstClr val="white"/>
                                  </a:solidFill>
                                  <a:latin typeface="Cambria Math"/>
                                </a:rPr>
                                <m:t>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prstClr val="white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sz="2200" b="1" i="0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2200" i="1">
                              <a:solidFill>
                                <a:prstClr val="white"/>
                              </a:solidFill>
                              <a:latin typeface="Cambria Math"/>
                            </a:rPr>
                            <m:t>&gt;0</m:t>
                          </m:r>
                        </m:oMath>
                      </m:oMathPara>
                    </a14:m>
                    <a:endParaRPr lang="en-US" sz="2200" dirty="0">
                      <a:solidFill>
                        <a:prstClr val="whit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2" name="Title 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4895" y="3730585"/>
                    <a:ext cx="1163890" cy="67846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2618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3" name="Oval 132"/>
              <p:cNvSpPr/>
              <p:nvPr/>
            </p:nvSpPr>
            <p:spPr>
              <a:xfrm>
                <a:off x="7379409" y="3643974"/>
                <a:ext cx="1151268" cy="1084926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prstClr val="white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4" name="Title 1"/>
                  <p:cNvSpPr txBox="1">
                    <a:spLocks/>
                  </p:cNvSpPr>
                  <p:nvPr/>
                </p:nvSpPr>
                <p:spPr>
                  <a:xfrm>
                    <a:off x="7428908" y="3730925"/>
                    <a:ext cx="1151268" cy="678469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t" anchorCtr="0">
                    <a:noAutofit/>
                  </a:bodyPr>
                  <a:lstStyle/>
                  <a:p>
                    <a:pPr algn="ctr">
                      <a:spcBef>
                        <a:spcPct val="0"/>
                      </a:spcBef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200" i="1" smtClean="0">
                              <a:solidFill>
                                <a:prstClr val="white"/>
                              </a:solidFill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200" i="1" dirty="0">
                      <a:solidFill>
                        <a:prstClr val="white"/>
                      </a:solidFill>
                      <a:latin typeface="Cambria Math"/>
                    </a:endParaRPr>
                  </a:p>
                  <a:p>
                    <a:pPr algn="ctr">
                      <a:spcBef>
                        <a:spcPct val="0"/>
                      </a:spcBef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2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1">
                                  <a:solidFill>
                                    <a:prstClr val="white"/>
                                  </a:solidFill>
                                  <a:latin typeface="Cambria Math"/>
                                </a:rPr>
                                <m:t>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prstClr val="white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sz="2200" b="1" i="0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2200" i="1">
                              <a:solidFill>
                                <a:prstClr val="white"/>
                              </a:solidFill>
                              <a:latin typeface="Cambria Math"/>
                            </a:rPr>
                            <m:t>&gt;0</m:t>
                          </m:r>
                        </m:oMath>
                      </m:oMathPara>
                    </a14:m>
                    <a:endParaRPr lang="en-US" sz="2200" dirty="0">
                      <a:solidFill>
                        <a:prstClr val="whit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4" name="Title 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28908" y="3730925"/>
                    <a:ext cx="1151268" cy="678469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3191" b="-153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5" name="Oval 134"/>
              <p:cNvSpPr/>
              <p:nvPr/>
            </p:nvSpPr>
            <p:spPr>
              <a:xfrm>
                <a:off x="4191000" y="5257800"/>
                <a:ext cx="1005952" cy="1038813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prstClr val="white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6" name="Title 1"/>
                  <p:cNvSpPr txBox="1">
                    <a:spLocks/>
                  </p:cNvSpPr>
                  <p:nvPr/>
                </p:nvSpPr>
                <p:spPr>
                  <a:xfrm>
                    <a:off x="4211103" y="5540208"/>
                    <a:ext cx="1029292" cy="47959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t" anchorCtr="0">
                    <a:noAutofit/>
                  </a:bodyPr>
                  <a:lstStyle/>
                  <a:p>
                    <a:pPr algn="ctr">
                      <a:spcBef>
                        <a:spcPct val="0"/>
                      </a:spcBef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200" i="1" smtClean="0">
                              <a:solidFill>
                                <a:prstClr val="white"/>
                              </a:solidFill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2200" i="1" dirty="0">
                      <a:solidFill>
                        <a:prstClr val="white"/>
                      </a:solidFill>
                      <a:latin typeface="Cambria Math"/>
                    </a:endParaRPr>
                  </a:p>
                </p:txBody>
              </p:sp>
            </mc:Choice>
            <mc:Fallback xmlns="">
              <p:sp>
                <p:nvSpPr>
                  <p:cNvPr id="158" name="Title 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11103" y="5540208"/>
                    <a:ext cx="1029292" cy="47959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7" name="Oval 136"/>
              <p:cNvSpPr/>
              <p:nvPr/>
            </p:nvSpPr>
            <p:spPr>
              <a:xfrm>
                <a:off x="5486400" y="5285787"/>
                <a:ext cx="1005952" cy="1038813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6726156" y="5257800"/>
                <a:ext cx="1005952" cy="1038813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077200" y="5257800"/>
                <a:ext cx="1005952" cy="1038813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prstClr val="white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Title 1"/>
                  <p:cNvSpPr txBox="1">
                    <a:spLocks/>
                  </p:cNvSpPr>
                  <p:nvPr/>
                </p:nvSpPr>
                <p:spPr>
                  <a:xfrm>
                    <a:off x="5486400" y="5540208"/>
                    <a:ext cx="1029292" cy="47959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t" anchorCtr="0">
                    <a:noAutofit/>
                  </a:bodyPr>
                  <a:lstStyle/>
                  <a:p>
                    <a:pPr algn="ctr">
                      <a:spcBef>
                        <a:spcPct val="0"/>
                      </a:spcBef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200" i="1" smtClean="0">
                              <a:solidFill>
                                <a:prstClr val="white"/>
                              </a:solidFill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2200" i="1" dirty="0">
                      <a:solidFill>
                        <a:prstClr val="white"/>
                      </a:solidFill>
                      <a:latin typeface="Cambria Math"/>
                    </a:endParaRPr>
                  </a:p>
                </p:txBody>
              </p:sp>
            </mc:Choice>
            <mc:Fallback xmlns="">
              <p:sp>
                <p:nvSpPr>
                  <p:cNvPr id="165" name="Title 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86400" y="5540208"/>
                    <a:ext cx="1029292" cy="47959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1" name="Title 1"/>
                  <p:cNvSpPr txBox="1">
                    <a:spLocks/>
                  </p:cNvSpPr>
                  <p:nvPr/>
                </p:nvSpPr>
                <p:spPr>
                  <a:xfrm>
                    <a:off x="6781800" y="5540208"/>
                    <a:ext cx="1029292" cy="47959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t" anchorCtr="0">
                    <a:noAutofit/>
                  </a:bodyPr>
                  <a:lstStyle/>
                  <a:p>
                    <a:pPr algn="ctr">
                      <a:spcBef>
                        <a:spcPct val="0"/>
                      </a:spcBef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sz="2200" i="1" smtClean="0">
                              <a:solidFill>
                                <a:prstClr val="white"/>
                              </a:solidFill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2200" i="1" dirty="0">
                      <a:solidFill>
                        <a:prstClr val="white"/>
                      </a:solidFill>
                      <a:latin typeface="Cambria Math"/>
                    </a:endParaRPr>
                  </a:p>
                </p:txBody>
              </p:sp>
            </mc:Choice>
            <mc:Fallback xmlns="">
              <p:sp>
                <p:nvSpPr>
                  <p:cNvPr id="166" name="Title 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81800" y="5540208"/>
                    <a:ext cx="1029292" cy="47959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2" name="Title 1"/>
                  <p:cNvSpPr txBox="1">
                    <a:spLocks/>
                  </p:cNvSpPr>
                  <p:nvPr/>
                </p:nvSpPr>
                <p:spPr>
                  <a:xfrm>
                    <a:off x="8114708" y="5540208"/>
                    <a:ext cx="1029292" cy="47959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t" anchorCtr="0">
                    <a:noAutofit/>
                  </a:bodyPr>
                  <a:lstStyle/>
                  <a:p>
                    <a:pPr algn="ctr">
                      <a:spcBef>
                        <a:spcPct val="0"/>
                      </a:spcBef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r>
                            <a:rPr lang="en-US" sz="2200" i="1" smtClean="0">
                              <a:solidFill>
                                <a:prstClr val="white"/>
                              </a:solidFill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sz="2200" i="1" dirty="0">
                      <a:solidFill>
                        <a:prstClr val="white"/>
                      </a:solidFill>
                      <a:latin typeface="Cambria Math"/>
                    </a:endParaRPr>
                  </a:p>
                </p:txBody>
              </p:sp>
            </mc:Choice>
            <mc:Fallback xmlns="">
              <p:sp>
                <p:nvSpPr>
                  <p:cNvPr id="167" name="Title 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14708" y="5540208"/>
                    <a:ext cx="1029292" cy="479592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157" name="Straight Arrow Connector 156"/>
          <p:cNvCxnSpPr>
            <a:endCxn id="153" idx="2"/>
          </p:cNvCxnSpPr>
          <p:nvPr/>
        </p:nvCxnSpPr>
        <p:spPr>
          <a:xfrm flipV="1">
            <a:off x="1623383" y="2429398"/>
            <a:ext cx="4307961" cy="1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/>
          <p:nvPr/>
        </p:nvCxnSpPr>
        <p:spPr>
          <a:xfrm flipH="1" flipV="1">
            <a:off x="3581400" y="5867400"/>
            <a:ext cx="517330" cy="2"/>
          </a:xfrm>
          <a:prstGeom prst="straightConnector1">
            <a:avLst/>
          </a:prstGeom>
          <a:ln w="635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Rectangle 159"/>
              <p:cNvSpPr/>
              <p:nvPr/>
            </p:nvSpPr>
            <p:spPr>
              <a:xfrm>
                <a:off x="-436072" y="5099828"/>
                <a:ext cx="4442217" cy="13551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  <m:t>tanh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prstClr val="whit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1">
                                              <a:solidFill>
                                                <a:prstClr val="white"/>
                                              </a:solidFill>
                                              <a:latin typeface="Cambria Math"/>
                                            </a:rPr>
                                            <m:t>𝐯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sz="2400" b="1" i="0" smtClean="0">
                                          <a:solidFill>
                                            <a:prstClr val="whit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</m:e>
                              </m:func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  <m:t>𝐰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sz="2400" b="1" i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prstClr val="white"/>
                                  </a:solidFill>
                                  <a:latin typeface="Cambria Math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  <m:t>tanh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prstClr val="whit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1">
                                              <a:solidFill>
                                                <a:prstClr val="white"/>
                                              </a:solidFill>
                                              <a:latin typeface="Cambria Math"/>
                                            </a:rPr>
                                            <m:t>𝐯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sz="2400" b="1" i="0" smtClean="0">
                                          <a:solidFill>
                                            <a:prstClr val="whit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</m:e>
                              </m:func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  <m:t>𝐰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sz="2400" b="1" i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prstClr val="white"/>
                                  </a:solidFill>
                                  <a:latin typeface="Cambria Math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  <m:t>tanh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prstClr val="whit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1">
                                              <a:solidFill>
                                                <a:prstClr val="white"/>
                                              </a:solidFill>
                                              <a:latin typeface="Cambria Math"/>
                                            </a:rPr>
                                            <m:t>𝐯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sz="2400" b="1" i="0" smtClean="0">
                                          <a:solidFill>
                                            <a:prstClr val="whit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</m:e>
                              </m:func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  <m:t>𝐰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  <m:t>4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sz="2400" b="1" i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0" name="Rectangle 1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6072" y="5099828"/>
                <a:ext cx="4442217" cy="1355179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0656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Arrow Connector 70"/>
          <p:cNvCxnSpPr/>
          <p:nvPr/>
        </p:nvCxnSpPr>
        <p:spPr>
          <a:xfrm flipH="1" flipV="1">
            <a:off x="3581400" y="5867400"/>
            <a:ext cx="517330" cy="2"/>
          </a:xfrm>
          <a:prstGeom prst="straightConnector1">
            <a:avLst/>
          </a:prstGeom>
          <a:ln w="635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2000" b="1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Bonsai Architecture</a:t>
            </a: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1052736"/>
            <a:ext cx="9144000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800" dirty="0">
                <a:solidFill>
                  <a:prstClr val="white"/>
                </a:solidFill>
              </a:rPr>
              <a:t> </a:t>
            </a:r>
            <a:endParaRPr lang="en-US" sz="3200" dirty="0">
              <a:solidFill>
                <a:prstClr val="white"/>
              </a:solidFill>
              <a:latin typeface="Cambria Math"/>
            </a:endParaRPr>
          </a:p>
          <a:p>
            <a:pPr>
              <a:spcBef>
                <a:spcPct val="0"/>
              </a:spcBef>
              <a:defRPr/>
            </a:pPr>
            <a:endParaRPr lang="en-US" sz="2400" dirty="0">
              <a:solidFill>
                <a:prstClr val="white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2800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-436071" y="5099828"/>
                <a:ext cx="4442217" cy="13113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  <m:t>tanh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prstClr val="whit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1" i="0" smtClean="0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𝐯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1" i="1" smtClean="0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1" i="0" smtClean="0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0" smtClean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0" smtClean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acc>
                            </m:e>
                            <m:e>
                              <m:r>
                                <a:rPr lang="en-US" sz="2400" i="1">
                                  <a:solidFill>
                                    <a:prstClr val="white"/>
                                  </a:solidFill>
                                  <a:latin typeface="Cambria Math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  <m:t>tanh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prstClr val="whit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1" i="0" smtClean="0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𝐯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1" i="1" smtClean="0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1" i="0" smtClean="0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0" smtClean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0" smtClean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acc>
                            </m:e>
                            <m:e>
                              <m:r>
                                <a:rPr lang="en-US" sz="2400" i="1">
                                  <a:solidFill>
                                    <a:prstClr val="white"/>
                                  </a:solidFill>
                                  <a:latin typeface="Cambria Math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  <m:t>tanh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prstClr val="whit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1" i="0" smtClean="0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𝐯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1" i="1" smtClean="0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1" i="0" smtClean="0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0" smtClean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  <m:t>4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0" smtClean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acc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6071" y="5099828"/>
                <a:ext cx="4442217" cy="131138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/>
          <p:cNvCxnSpPr>
            <a:endCxn id="74" idx="1"/>
          </p:cNvCxnSpPr>
          <p:nvPr/>
        </p:nvCxnSpPr>
        <p:spPr>
          <a:xfrm>
            <a:off x="1623383" y="2429399"/>
            <a:ext cx="2443960" cy="4533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623383" y="2443038"/>
            <a:ext cx="2392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Sparse Projection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b="1" dirty="0">
                <a:solidFill>
                  <a:schemeClr val="bg1"/>
                </a:solidFill>
              </a:rPr>
              <a:t>Z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4041633" y="3293628"/>
                <a:ext cx="4154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acc>
                    </m:oMath>
                  </m:oMathPara>
                </a14:m>
                <a:endParaRPr lang="en-US" sz="2400" b="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633" y="3293628"/>
                <a:ext cx="415498" cy="461665"/>
              </a:xfrm>
              <a:prstGeom prst="rect">
                <a:avLst/>
              </a:prstGeom>
              <a:blipFill rotWithShape="0">
                <a:blip r:embed="rId4"/>
                <a:stretch>
                  <a:fillRect t="-5263" r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/>
          <p:cNvCxnSpPr>
            <a:stCxn id="74" idx="3"/>
            <a:endCxn id="26" idx="2"/>
          </p:cNvCxnSpPr>
          <p:nvPr/>
        </p:nvCxnSpPr>
        <p:spPr>
          <a:xfrm flipV="1">
            <a:off x="4418995" y="2429398"/>
            <a:ext cx="1512349" cy="4534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Group 104"/>
          <p:cNvGrpSpPr/>
          <p:nvPr/>
        </p:nvGrpSpPr>
        <p:grpSpPr>
          <a:xfrm>
            <a:off x="4098729" y="1885961"/>
            <a:ext cx="4953000" cy="4514839"/>
            <a:chOff x="4191000" y="1809761"/>
            <a:chExt cx="4953000" cy="4514839"/>
          </a:xfrm>
        </p:grpSpPr>
        <p:grpSp>
          <p:nvGrpSpPr>
            <p:cNvPr id="7" name="Group 6"/>
            <p:cNvGrpSpPr/>
            <p:nvPr/>
          </p:nvGrpSpPr>
          <p:grpSpPr>
            <a:xfrm>
              <a:off x="4426595" y="1809761"/>
              <a:ext cx="4153581" cy="3486738"/>
              <a:chOff x="3370517" y="2201250"/>
              <a:chExt cx="5217465" cy="3596690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4502123" y="2201250"/>
                <a:ext cx="3300607" cy="1892054"/>
                <a:chOff x="4502123" y="2201250"/>
                <a:chExt cx="3300607" cy="1892054"/>
              </a:xfrm>
            </p:grpSpPr>
            <p:cxnSp>
              <p:nvCxnSpPr>
                <p:cNvPr id="17" name="Straight Arrow Connector 16"/>
                <p:cNvCxnSpPr>
                  <a:stCxn id="26" idx="5"/>
                  <a:endCxn id="127" idx="0"/>
                </p:cNvCxnSpPr>
                <p:nvPr/>
              </p:nvCxnSpPr>
              <p:spPr>
                <a:xfrm>
                  <a:off x="6587459" y="3158209"/>
                  <a:ext cx="1215271" cy="935095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/>
                <p:cNvCxnSpPr>
                  <a:stCxn id="26" idx="3"/>
                  <a:endCxn id="125" idx="0"/>
                </p:cNvCxnSpPr>
                <p:nvPr/>
              </p:nvCxnSpPr>
              <p:spPr>
                <a:xfrm flipH="1">
                  <a:off x="4502123" y="3158209"/>
                  <a:ext cx="1082221" cy="899419"/>
                </a:xfrm>
                <a:prstGeom prst="straightConnector1">
                  <a:avLst/>
                </a:prstGeom>
                <a:ln w="63500">
                  <a:solidFill>
                    <a:srgbClr val="00B05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Oval 25"/>
                <p:cNvSpPr/>
                <p:nvPr/>
              </p:nvSpPr>
              <p:spPr>
                <a:xfrm>
                  <a:off x="5376592" y="2201250"/>
                  <a:ext cx="1418619" cy="1121147"/>
                </a:xfrm>
                <a:prstGeom prst="ellipse">
                  <a:avLst/>
                </a:prstGeom>
                <a:solidFill>
                  <a:schemeClr val="accent5">
                    <a:lumMod val="50000"/>
                  </a:schemeClr>
                </a:solidFill>
                <a:ln w="508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prstClr val="white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6" name="Title 1"/>
                    <p:cNvSpPr txBox="1">
                      <a:spLocks/>
                    </p:cNvSpPr>
                    <p:nvPr/>
                  </p:nvSpPr>
                  <p:spPr>
                    <a:xfrm>
                      <a:off x="5394226" y="2306710"/>
                      <a:ext cx="1503820" cy="699864"/>
                    </a:xfrm>
                    <a:prstGeom prst="rect">
                      <a:avLst/>
                    </a:prstGeom>
                  </p:spPr>
                  <p:txBody>
                    <a:bodyPr vert="horz" lIns="91440" tIns="45720" rIns="91440" bIns="45720" rtlCol="0" anchor="t" anchorCtr="0">
                      <a:noAutofit/>
                    </a:bodyPr>
                    <a:lstStyle/>
                    <a:p>
                      <a:pPr algn="ctr">
                        <a:spcBef>
                          <a:spcPct val="0"/>
                        </a:spcBef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200" i="1" smtClean="0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1" i="0" smtClean="0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𝐰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prstClr val="white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200" i="1" smtClean="0">
                                <a:solidFill>
                                  <a:prstClr val="white"/>
                                </a:solidFill>
                                <a:latin typeface="Cambria Math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200" i="1" smtClean="0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1" i="0" smtClean="0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  <m:sub>
                                <m:r>
                                  <a:rPr lang="en-US" sz="2200" i="1" smtClean="0">
                                    <a:solidFill>
                                      <a:prstClr val="white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200" i="1" dirty="0">
                        <a:solidFill>
                          <a:prstClr val="white"/>
                        </a:solidFill>
                        <a:latin typeface="Cambria Math"/>
                      </a:endParaRPr>
                    </a:p>
                    <a:p>
                      <a:pPr algn="ctr">
                        <a:spcBef>
                          <a:spcPct val="0"/>
                        </a:spcBef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2200" i="1" smtClean="0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1" smtClean="0">
                                    <a:solidFill>
                                      <a:prstClr val="white"/>
                                    </a:solidFill>
                                    <a:latin typeface="Cambria Math"/>
                                  </a:rPr>
                                  <m:t>𝛉</m:t>
                                </m:r>
                              </m:e>
                              <m:sub>
                                <m:r>
                                  <a:rPr lang="en-US" sz="2200" i="1" smtClean="0">
                                    <a:solidFill>
                                      <a:prstClr val="white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 smtClean="0">
                                    <a:solidFill>
                                      <a:prstClr val="white"/>
                                    </a:solidFill>
                                    <a:latin typeface="Cambria Math"/>
                                  </a:rPr>
                                  <m:t>𝑡</m:t>
                                </m:r>
                              </m:sup>
                            </m:sSubSup>
                            <m:acc>
                              <m:accPr>
                                <m:chr m:val="̂"/>
                                <m:ctrlPr>
                                  <a:rPr lang="en-US" sz="2200" b="0" i="1" smtClean="0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1" i="0" smtClean="0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acc>
                            <m:r>
                              <a:rPr lang="en-US" sz="2200" i="1" smtClean="0">
                                <a:solidFill>
                                  <a:prstClr val="white"/>
                                </a:solidFill>
                                <a:latin typeface="Cambria Math"/>
                              </a:rPr>
                              <m:t>&gt;0</m:t>
                            </m:r>
                          </m:oMath>
                        </m:oMathPara>
                      </a14:m>
                      <a:endParaRPr lang="en-US" sz="2200" dirty="0">
                        <a:solidFill>
                          <a:prstClr val="white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6" name="Title 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94226" y="2306710"/>
                      <a:ext cx="1503820" cy="699864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l="-508" b="-153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9" name="Title 1"/>
                <p:cNvSpPr txBox="1">
                  <a:spLocks/>
                </p:cNvSpPr>
                <p:nvPr/>
              </p:nvSpPr>
              <p:spPr>
                <a:xfrm>
                  <a:off x="4549987" y="3106025"/>
                  <a:ext cx="586136" cy="19655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 anchorCtr="0">
                  <a:noAutofit/>
                </a:bodyPr>
                <a:lstStyle/>
                <a:p>
                  <a:pPr algn="ctr">
                    <a:spcBef>
                      <a:spcPct val="0"/>
                    </a:spcBef>
                    <a:defRPr/>
                  </a:pPr>
                  <a:r>
                    <a:rPr lang="en-US" sz="1600" dirty="0">
                      <a:solidFill>
                        <a:prstClr val="white"/>
                      </a:solidFill>
                    </a:rPr>
                    <a:t>Yes</a:t>
                  </a:r>
                </a:p>
              </p:txBody>
            </p:sp>
            <p:sp>
              <p:nvSpPr>
                <p:cNvPr id="20" name="Title 1"/>
                <p:cNvSpPr txBox="1">
                  <a:spLocks/>
                </p:cNvSpPr>
                <p:nvPr/>
              </p:nvSpPr>
              <p:spPr>
                <a:xfrm>
                  <a:off x="7007694" y="3156249"/>
                  <a:ext cx="729073" cy="19655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 anchorCtr="0">
                  <a:noAutofit/>
                </a:bodyPr>
                <a:lstStyle/>
                <a:p>
                  <a:pPr algn="ctr">
                    <a:spcBef>
                      <a:spcPct val="0"/>
                    </a:spcBef>
                    <a:defRPr/>
                  </a:pPr>
                  <a:r>
                    <a:rPr lang="en-US" sz="1600" dirty="0">
                      <a:solidFill>
                        <a:prstClr val="white"/>
                      </a:solidFill>
                    </a:rPr>
                    <a:t>No</a:t>
                  </a:r>
                </a:p>
              </p:txBody>
            </p:sp>
          </p:grpSp>
          <p:grpSp>
            <p:nvGrpSpPr>
              <p:cNvPr id="5" name="Group 4"/>
              <p:cNvGrpSpPr/>
              <p:nvPr/>
            </p:nvGrpSpPr>
            <p:grpSpPr>
              <a:xfrm>
                <a:off x="3370517" y="5043323"/>
                <a:ext cx="5217465" cy="754617"/>
                <a:chOff x="3370517" y="5043323"/>
                <a:chExt cx="5217465" cy="754617"/>
              </a:xfrm>
            </p:grpSpPr>
            <p:cxnSp>
              <p:nvCxnSpPr>
                <p:cNvPr id="25" name="Straight Arrow Connector 24"/>
                <p:cNvCxnSpPr>
                  <a:stCxn id="127" idx="5"/>
                  <a:endCxn id="163" idx="0"/>
                </p:cNvCxnSpPr>
                <p:nvPr/>
              </p:nvCxnSpPr>
              <p:spPr>
                <a:xfrm>
                  <a:off x="8314021" y="5048548"/>
                  <a:ext cx="273961" cy="709473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/>
                <p:cNvCxnSpPr>
                  <a:stCxn id="127" idx="3"/>
                </p:cNvCxnSpPr>
                <p:nvPr/>
              </p:nvCxnSpPr>
              <p:spPr>
                <a:xfrm flipH="1">
                  <a:off x="6933886" y="5048548"/>
                  <a:ext cx="357552" cy="749392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/>
                <p:cNvCxnSpPr>
                  <a:stCxn id="125" idx="5"/>
                  <a:endCxn id="159" idx="0"/>
                </p:cNvCxnSpPr>
                <p:nvPr/>
              </p:nvCxnSpPr>
              <p:spPr>
                <a:xfrm>
                  <a:off x="5017828" y="5043323"/>
                  <a:ext cx="315755" cy="743567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/>
                <p:cNvCxnSpPr>
                  <a:stCxn id="125" idx="3"/>
                  <a:endCxn id="157" idx="0"/>
                </p:cNvCxnSpPr>
                <p:nvPr/>
              </p:nvCxnSpPr>
              <p:spPr>
                <a:xfrm flipH="1">
                  <a:off x="3706384" y="5043323"/>
                  <a:ext cx="280033" cy="714697"/>
                </a:xfrm>
                <a:prstGeom prst="straightConnector1">
                  <a:avLst/>
                </a:prstGeom>
                <a:ln w="63500">
                  <a:solidFill>
                    <a:srgbClr val="00B05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itle 1"/>
                <p:cNvSpPr txBox="1">
                  <a:spLocks/>
                </p:cNvSpPr>
                <p:nvPr/>
              </p:nvSpPr>
              <p:spPr>
                <a:xfrm>
                  <a:off x="3370517" y="5058182"/>
                  <a:ext cx="609646" cy="210049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 anchorCtr="0">
                  <a:noAutofit/>
                </a:bodyPr>
                <a:lstStyle/>
                <a:p>
                  <a:pPr algn="ctr">
                    <a:spcBef>
                      <a:spcPct val="0"/>
                    </a:spcBef>
                    <a:defRPr/>
                  </a:pPr>
                  <a:r>
                    <a:rPr lang="en-US" sz="1600" dirty="0">
                      <a:solidFill>
                        <a:prstClr val="white"/>
                      </a:solidFill>
                    </a:rPr>
                    <a:t>Yes</a:t>
                  </a:r>
                </a:p>
              </p:txBody>
            </p:sp>
            <p:sp>
              <p:nvSpPr>
                <p:cNvPr id="37" name="Title 1"/>
                <p:cNvSpPr txBox="1">
                  <a:spLocks/>
                </p:cNvSpPr>
                <p:nvPr/>
              </p:nvSpPr>
              <p:spPr>
                <a:xfrm>
                  <a:off x="4968867" y="5054710"/>
                  <a:ext cx="687110" cy="21004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 anchorCtr="0">
                  <a:noAutofit/>
                </a:bodyPr>
                <a:lstStyle/>
                <a:p>
                  <a:pPr algn="ctr">
                    <a:spcBef>
                      <a:spcPct val="0"/>
                    </a:spcBef>
                    <a:defRPr/>
                  </a:pPr>
                  <a:r>
                    <a:rPr lang="en-US" sz="1600" dirty="0">
                      <a:solidFill>
                        <a:prstClr val="white"/>
                      </a:solidFill>
                    </a:rPr>
                    <a:t>No</a:t>
                  </a:r>
                </a:p>
              </p:txBody>
            </p:sp>
          </p:grpSp>
        </p:grpSp>
        <p:grpSp>
          <p:nvGrpSpPr>
            <p:cNvPr id="104" name="Group 103"/>
            <p:cNvGrpSpPr/>
            <p:nvPr/>
          </p:nvGrpSpPr>
          <p:grpSpPr>
            <a:xfrm>
              <a:off x="4191000" y="3609388"/>
              <a:ext cx="4953000" cy="2715212"/>
              <a:chOff x="4191000" y="3609388"/>
              <a:chExt cx="4953000" cy="2715212"/>
            </a:xfrm>
          </p:grpSpPr>
          <p:sp>
            <p:nvSpPr>
              <p:cNvPr id="125" name="Oval 124"/>
              <p:cNvSpPr/>
              <p:nvPr/>
            </p:nvSpPr>
            <p:spPr>
              <a:xfrm>
                <a:off x="4746853" y="3609388"/>
                <a:ext cx="1161208" cy="1119512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prstClr val="white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6" name="Title 1"/>
                  <p:cNvSpPr txBox="1">
                    <a:spLocks/>
                  </p:cNvSpPr>
                  <p:nvPr/>
                </p:nvSpPr>
                <p:spPr>
                  <a:xfrm>
                    <a:off x="4784894" y="3730585"/>
                    <a:ext cx="1172665" cy="678469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t" anchorCtr="0">
                    <a:noAutofit/>
                  </a:bodyPr>
                  <a:lstStyle/>
                  <a:p>
                    <a:pPr algn="ctr">
                      <a:spcBef>
                        <a:spcPct val="0"/>
                      </a:spcBef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200" i="1" smtClean="0">
                              <a:solidFill>
                                <a:prstClr val="white"/>
                              </a:solidFill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200" i="1" dirty="0">
                      <a:solidFill>
                        <a:prstClr val="white"/>
                      </a:solidFill>
                      <a:latin typeface="Cambria Math"/>
                    </a:endParaRPr>
                  </a:p>
                  <a:p>
                    <a:pPr algn="ctr">
                      <a:spcBef>
                        <a:spcPct val="0"/>
                      </a:spcBef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2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1">
                                  <a:solidFill>
                                    <a:prstClr val="white"/>
                                  </a:solidFill>
                                  <a:latin typeface="Cambria Math"/>
                                </a:rPr>
                                <m:t>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prstClr val="white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  <m:acc>
                            <m:accPr>
                              <m:chr m:val="̂"/>
                              <m:ctrlPr>
                                <a:rPr lang="en-US" sz="22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acc>
                          <m:r>
                            <a:rPr lang="en-US" sz="2200" i="1">
                              <a:solidFill>
                                <a:prstClr val="white"/>
                              </a:solidFill>
                              <a:latin typeface="Cambria Math"/>
                            </a:rPr>
                            <m:t>&gt;0</m:t>
                          </m:r>
                        </m:oMath>
                      </m:oMathPara>
                    </a14:m>
                    <a:endParaRPr lang="en-US" sz="2200" dirty="0">
                      <a:solidFill>
                        <a:prstClr val="whit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6" name="Title 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4894" y="3730585"/>
                    <a:ext cx="1172665" cy="67846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2604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7" name="Oval 126"/>
              <p:cNvSpPr/>
              <p:nvPr/>
            </p:nvSpPr>
            <p:spPr>
              <a:xfrm>
                <a:off x="7379409" y="3643974"/>
                <a:ext cx="1151268" cy="1084926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prstClr val="white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Title 1"/>
                  <p:cNvSpPr txBox="1">
                    <a:spLocks/>
                  </p:cNvSpPr>
                  <p:nvPr/>
                </p:nvSpPr>
                <p:spPr>
                  <a:xfrm>
                    <a:off x="7428908" y="3730925"/>
                    <a:ext cx="1151268" cy="678469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t" anchorCtr="0">
                    <a:noAutofit/>
                  </a:bodyPr>
                  <a:lstStyle/>
                  <a:p>
                    <a:pPr algn="ctr">
                      <a:spcBef>
                        <a:spcPct val="0"/>
                      </a:spcBef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200" i="1" smtClean="0">
                              <a:solidFill>
                                <a:prstClr val="white"/>
                              </a:solidFill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200" i="1" dirty="0">
                      <a:solidFill>
                        <a:prstClr val="white"/>
                      </a:solidFill>
                      <a:latin typeface="Cambria Math"/>
                    </a:endParaRPr>
                  </a:p>
                  <a:p>
                    <a:pPr algn="ctr">
                      <a:spcBef>
                        <a:spcPct val="0"/>
                      </a:spcBef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2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1">
                                  <a:solidFill>
                                    <a:prstClr val="white"/>
                                  </a:solidFill>
                                  <a:latin typeface="Cambria Math"/>
                                </a:rPr>
                                <m:t>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prstClr val="white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  <m:acc>
                            <m:accPr>
                              <m:chr m:val="̂"/>
                              <m:ctrlPr>
                                <a:rPr lang="en-US" sz="2200" b="1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acc>
                          <m:r>
                            <a:rPr lang="en-US" sz="2200" i="1">
                              <a:solidFill>
                                <a:prstClr val="white"/>
                              </a:solidFill>
                              <a:latin typeface="Cambria Math"/>
                            </a:rPr>
                            <m:t>&gt;0</m:t>
                          </m:r>
                        </m:oMath>
                      </m:oMathPara>
                    </a14:m>
                    <a:endParaRPr lang="en-US" sz="2200" dirty="0">
                      <a:solidFill>
                        <a:prstClr val="whit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6" name="Title 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28908" y="3730925"/>
                    <a:ext cx="1151268" cy="678469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3191" b="-153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7" name="Oval 156"/>
              <p:cNvSpPr/>
              <p:nvPr/>
            </p:nvSpPr>
            <p:spPr>
              <a:xfrm>
                <a:off x="4191000" y="5257800"/>
                <a:ext cx="1005952" cy="1038813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prstClr val="white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8" name="Title 1"/>
                  <p:cNvSpPr txBox="1">
                    <a:spLocks/>
                  </p:cNvSpPr>
                  <p:nvPr/>
                </p:nvSpPr>
                <p:spPr>
                  <a:xfrm>
                    <a:off x="4211103" y="5540208"/>
                    <a:ext cx="1029292" cy="47959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t" anchorCtr="0">
                    <a:noAutofit/>
                  </a:bodyPr>
                  <a:lstStyle/>
                  <a:p>
                    <a:pPr algn="ctr">
                      <a:spcBef>
                        <a:spcPct val="0"/>
                      </a:spcBef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200" i="1" smtClean="0">
                              <a:solidFill>
                                <a:prstClr val="white"/>
                              </a:solidFill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2200" i="1" dirty="0">
                      <a:solidFill>
                        <a:prstClr val="white"/>
                      </a:solidFill>
                      <a:latin typeface="Cambria Math"/>
                    </a:endParaRPr>
                  </a:p>
                </p:txBody>
              </p:sp>
            </mc:Choice>
            <mc:Fallback xmlns="">
              <p:sp>
                <p:nvSpPr>
                  <p:cNvPr id="158" name="Title 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11103" y="5540208"/>
                    <a:ext cx="1029292" cy="47959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9" name="Oval 158"/>
              <p:cNvSpPr/>
              <p:nvPr/>
            </p:nvSpPr>
            <p:spPr>
              <a:xfrm>
                <a:off x="5486400" y="5285787"/>
                <a:ext cx="1005952" cy="1038813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6726156" y="5257800"/>
                <a:ext cx="1005952" cy="1038813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8077200" y="5257800"/>
                <a:ext cx="1005952" cy="1038813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prstClr val="white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5" name="Title 1"/>
                  <p:cNvSpPr txBox="1">
                    <a:spLocks/>
                  </p:cNvSpPr>
                  <p:nvPr/>
                </p:nvSpPr>
                <p:spPr>
                  <a:xfrm>
                    <a:off x="5486400" y="5540208"/>
                    <a:ext cx="1029292" cy="47959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t" anchorCtr="0">
                    <a:noAutofit/>
                  </a:bodyPr>
                  <a:lstStyle/>
                  <a:p>
                    <a:pPr algn="ctr">
                      <a:spcBef>
                        <a:spcPct val="0"/>
                      </a:spcBef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200" i="1" smtClean="0">
                              <a:solidFill>
                                <a:prstClr val="white"/>
                              </a:solidFill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2200" i="1" dirty="0">
                      <a:solidFill>
                        <a:prstClr val="white"/>
                      </a:solidFill>
                      <a:latin typeface="Cambria Math"/>
                    </a:endParaRPr>
                  </a:p>
                </p:txBody>
              </p:sp>
            </mc:Choice>
            <mc:Fallback xmlns="">
              <p:sp>
                <p:nvSpPr>
                  <p:cNvPr id="165" name="Title 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86400" y="5540208"/>
                    <a:ext cx="1029292" cy="47959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6" name="Title 1"/>
                  <p:cNvSpPr txBox="1">
                    <a:spLocks/>
                  </p:cNvSpPr>
                  <p:nvPr/>
                </p:nvSpPr>
                <p:spPr>
                  <a:xfrm>
                    <a:off x="6781800" y="5540208"/>
                    <a:ext cx="1029292" cy="47959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t" anchorCtr="0">
                    <a:noAutofit/>
                  </a:bodyPr>
                  <a:lstStyle/>
                  <a:p>
                    <a:pPr algn="ctr">
                      <a:spcBef>
                        <a:spcPct val="0"/>
                      </a:spcBef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sz="2200" i="1" smtClean="0">
                              <a:solidFill>
                                <a:prstClr val="white"/>
                              </a:solidFill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2200" i="1" dirty="0">
                      <a:solidFill>
                        <a:prstClr val="white"/>
                      </a:solidFill>
                      <a:latin typeface="Cambria Math"/>
                    </a:endParaRPr>
                  </a:p>
                </p:txBody>
              </p:sp>
            </mc:Choice>
            <mc:Fallback xmlns="">
              <p:sp>
                <p:nvSpPr>
                  <p:cNvPr id="166" name="Title 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81800" y="5540208"/>
                    <a:ext cx="1029292" cy="47959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7" name="Title 1"/>
                  <p:cNvSpPr txBox="1">
                    <a:spLocks/>
                  </p:cNvSpPr>
                  <p:nvPr/>
                </p:nvSpPr>
                <p:spPr>
                  <a:xfrm>
                    <a:off x="8114708" y="5540208"/>
                    <a:ext cx="1029292" cy="47959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t" anchorCtr="0">
                    <a:noAutofit/>
                  </a:bodyPr>
                  <a:lstStyle/>
                  <a:p>
                    <a:pPr algn="ctr">
                      <a:spcBef>
                        <a:spcPct val="0"/>
                      </a:spcBef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r>
                            <a:rPr lang="en-US" sz="2200" i="1" smtClean="0">
                              <a:solidFill>
                                <a:prstClr val="white"/>
                              </a:solidFill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sz="2200" i="1" dirty="0">
                      <a:solidFill>
                        <a:prstClr val="white"/>
                      </a:solidFill>
                      <a:latin typeface="Cambria Math"/>
                    </a:endParaRPr>
                  </a:p>
                </p:txBody>
              </p:sp>
            </mc:Choice>
            <mc:Fallback xmlns="">
              <p:sp>
                <p:nvSpPr>
                  <p:cNvPr id="167" name="Title 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14708" y="5540208"/>
                    <a:ext cx="1029292" cy="479592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6" name="Group 65"/>
          <p:cNvGrpSpPr/>
          <p:nvPr/>
        </p:nvGrpSpPr>
        <p:grpSpPr>
          <a:xfrm>
            <a:off x="2057400" y="1175178"/>
            <a:ext cx="1413437" cy="1053495"/>
            <a:chOff x="2170774" y="1309278"/>
            <a:chExt cx="1413437" cy="1053495"/>
          </a:xfrm>
        </p:grpSpPr>
        <p:sp>
          <p:nvSpPr>
            <p:cNvPr id="67" name="Rectangle 66"/>
            <p:cNvSpPr/>
            <p:nvPr/>
          </p:nvSpPr>
          <p:spPr>
            <a:xfrm>
              <a:off x="2170774" y="1309278"/>
              <a:ext cx="1413437" cy="1053495"/>
            </a:xfrm>
            <a:prstGeom prst="rect">
              <a:avLst/>
            </a:prstGeom>
            <a:solidFill>
              <a:schemeClr val="accent5">
                <a:lumMod val="50000"/>
                <a:alpha val="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2286000" y="1429741"/>
              <a:ext cx="141513" cy="157964"/>
            </a:xfrm>
            <a:prstGeom prst="rect">
              <a:avLst/>
            </a:prstGeom>
            <a:solidFill>
              <a:srgbClr val="FFF907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438400" y="1899436"/>
              <a:ext cx="141513" cy="157964"/>
            </a:xfrm>
            <a:prstGeom prst="rect">
              <a:avLst/>
            </a:prstGeom>
            <a:solidFill>
              <a:srgbClr val="FFF907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3287487" y="1734541"/>
              <a:ext cx="141513" cy="157964"/>
            </a:xfrm>
            <a:prstGeom prst="rect">
              <a:avLst/>
            </a:prstGeom>
            <a:solidFill>
              <a:srgbClr val="FFF907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2743200" y="2128036"/>
              <a:ext cx="141513" cy="157964"/>
            </a:xfrm>
            <a:prstGeom prst="rect">
              <a:avLst/>
            </a:prstGeom>
            <a:solidFill>
              <a:srgbClr val="FFF907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3287487" y="1447800"/>
              <a:ext cx="141513" cy="157964"/>
            </a:xfrm>
            <a:prstGeom prst="rect">
              <a:avLst/>
            </a:prstGeom>
            <a:solidFill>
              <a:srgbClr val="FFF907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2971800" y="1734541"/>
              <a:ext cx="141513" cy="157964"/>
            </a:xfrm>
            <a:prstGeom prst="rect">
              <a:avLst/>
            </a:prstGeom>
            <a:solidFill>
              <a:srgbClr val="FFF907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287487" y="2133600"/>
              <a:ext cx="141513" cy="157964"/>
            </a:xfrm>
            <a:prstGeom prst="rect">
              <a:avLst/>
            </a:prstGeom>
            <a:solidFill>
              <a:srgbClr val="FFF907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067343" y="1638700"/>
            <a:ext cx="351652" cy="1590463"/>
            <a:chOff x="4066425" y="1628365"/>
            <a:chExt cx="351652" cy="1590463"/>
          </a:xfrm>
        </p:grpSpPr>
        <p:sp>
          <p:nvSpPr>
            <p:cNvPr id="74" name="Rectangle 73"/>
            <p:cNvSpPr/>
            <p:nvPr/>
          </p:nvSpPr>
          <p:spPr>
            <a:xfrm>
              <a:off x="4066425" y="1628365"/>
              <a:ext cx="351652" cy="1590463"/>
            </a:xfrm>
            <a:prstGeom prst="rect">
              <a:avLst/>
            </a:prstGeom>
            <a:solidFill>
              <a:schemeClr val="accent5">
                <a:lumMod val="50000"/>
                <a:alpha val="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183522" y="1753975"/>
              <a:ext cx="141513" cy="157964"/>
            </a:xfrm>
            <a:prstGeom prst="rect">
              <a:avLst/>
            </a:prstGeom>
            <a:solidFill>
              <a:srgbClr val="FF1D1D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180506" y="2041823"/>
              <a:ext cx="141513" cy="157964"/>
            </a:xfrm>
            <a:prstGeom prst="rect">
              <a:avLst/>
            </a:prstGeom>
            <a:solidFill>
              <a:srgbClr val="FF1D1D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184536" y="2353721"/>
              <a:ext cx="141513" cy="157964"/>
            </a:xfrm>
            <a:prstGeom prst="rect">
              <a:avLst/>
            </a:prstGeom>
            <a:solidFill>
              <a:srgbClr val="FF1D1D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180506" y="2652303"/>
              <a:ext cx="141513" cy="157964"/>
            </a:xfrm>
            <a:prstGeom prst="rect">
              <a:avLst/>
            </a:prstGeom>
            <a:solidFill>
              <a:srgbClr val="FF1D1D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4180506" y="2925143"/>
              <a:ext cx="141513" cy="157964"/>
            </a:xfrm>
            <a:prstGeom prst="rect">
              <a:avLst/>
            </a:prstGeom>
            <a:solidFill>
              <a:srgbClr val="FF1D1D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1219546" y="1310823"/>
            <a:ext cx="381000" cy="2198715"/>
            <a:chOff x="1254912" y="1349067"/>
            <a:chExt cx="381000" cy="2198715"/>
          </a:xfrm>
        </p:grpSpPr>
        <p:grpSp>
          <p:nvGrpSpPr>
            <p:cNvPr id="91" name="Group 90"/>
            <p:cNvGrpSpPr/>
            <p:nvPr/>
          </p:nvGrpSpPr>
          <p:grpSpPr>
            <a:xfrm>
              <a:off x="1254912" y="1349067"/>
              <a:ext cx="381000" cy="2198715"/>
              <a:chOff x="304800" y="1295400"/>
              <a:chExt cx="381000" cy="1990252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304800" y="1295400"/>
                <a:ext cx="381000" cy="1990252"/>
              </a:xfrm>
              <a:prstGeom prst="rect">
                <a:avLst/>
              </a:prstGeom>
              <a:solidFill>
                <a:schemeClr val="accent5">
                  <a:lumMod val="50000"/>
                  <a:alpha val="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417112" y="1443530"/>
                <a:ext cx="141513" cy="157964"/>
              </a:xfrm>
              <a:prstGeom prst="rect">
                <a:avLst/>
              </a:prstGeom>
              <a:solidFill>
                <a:srgbClr val="FF1D1D"/>
              </a:solidFill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2" name="Rectangle 91"/>
            <p:cNvSpPr/>
            <p:nvPr/>
          </p:nvSpPr>
          <p:spPr>
            <a:xfrm>
              <a:off x="1373317" y="1787841"/>
              <a:ext cx="141513" cy="157964"/>
            </a:xfrm>
            <a:prstGeom prst="rect">
              <a:avLst/>
            </a:prstGeom>
            <a:solidFill>
              <a:srgbClr val="FF1D1D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1373317" y="2397441"/>
              <a:ext cx="141513" cy="157964"/>
            </a:xfrm>
            <a:prstGeom prst="rect">
              <a:avLst/>
            </a:prstGeom>
            <a:solidFill>
              <a:srgbClr val="FF1D1D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1373317" y="2702241"/>
              <a:ext cx="141513" cy="157964"/>
            </a:xfrm>
            <a:prstGeom prst="rect">
              <a:avLst/>
            </a:prstGeom>
            <a:solidFill>
              <a:srgbClr val="FF1D1D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1374655" y="2983372"/>
              <a:ext cx="141513" cy="157964"/>
            </a:xfrm>
            <a:prstGeom prst="rect">
              <a:avLst/>
            </a:prstGeom>
            <a:solidFill>
              <a:srgbClr val="FF1D1D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1373317" y="2092641"/>
              <a:ext cx="141513" cy="157964"/>
            </a:xfrm>
            <a:prstGeom prst="rect">
              <a:avLst/>
            </a:prstGeom>
            <a:solidFill>
              <a:srgbClr val="FF1D1D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371600" y="3271036"/>
              <a:ext cx="141513" cy="157964"/>
            </a:xfrm>
            <a:prstGeom prst="rect">
              <a:avLst/>
            </a:prstGeom>
            <a:solidFill>
              <a:srgbClr val="FF1D1D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itle 1"/>
              <p:cNvSpPr txBox="1">
                <a:spLocks/>
              </p:cNvSpPr>
              <p:nvPr/>
            </p:nvSpPr>
            <p:spPr>
              <a:xfrm>
                <a:off x="1124956" y="3509659"/>
                <a:ext cx="555315" cy="573033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0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956" y="3509659"/>
                <a:ext cx="555315" cy="573033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2133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Arrow Connector 70"/>
          <p:cNvCxnSpPr/>
          <p:nvPr/>
        </p:nvCxnSpPr>
        <p:spPr>
          <a:xfrm flipH="1" flipV="1">
            <a:off x="3595753" y="5862247"/>
            <a:ext cx="502976" cy="5153"/>
          </a:xfrm>
          <a:prstGeom prst="straightConnector1">
            <a:avLst/>
          </a:prstGeom>
          <a:ln w="635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2000" b="1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Multi-class Bonsai</a:t>
            </a: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1052736"/>
            <a:ext cx="9144000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800" dirty="0">
                <a:solidFill>
                  <a:prstClr val="white"/>
                </a:solidFill>
              </a:rPr>
              <a:t> </a:t>
            </a:r>
            <a:endParaRPr lang="en-US" sz="3200" dirty="0">
              <a:solidFill>
                <a:prstClr val="white"/>
              </a:solidFill>
              <a:latin typeface="Cambria Math"/>
            </a:endParaRPr>
          </a:p>
          <a:p>
            <a:pPr>
              <a:spcBef>
                <a:spcPct val="0"/>
              </a:spcBef>
              <a:defRPr/>
            </a:pPr>
            <a:endParaRPr lang="en-US" sz="2400" dirty="0">
              <a:solidFill>
                <a:prstClr val="white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2800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-436071" y="5099828"/>
                <a:ext cx="4442217" cy="13551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0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  <m:t>tanh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prstClr val="whit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1" i="0" smtClean="0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𝐕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1" i="1" smtClean="0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1" i="0" smtClean="0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0" smtClean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𝐖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0" smtClean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acc>
                            </m:e>
                            <m:e>
                              <m:r>
                                <a:rPr lang="en-US" sz="2400" i="1">
                                  <a:solidFill>
                                    <a:prstClr val="white"/>
                                  </a:solidFill>
                                  <a:latin typeface="Cambria Math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  <m:t>tanh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prstClr val="whit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1" i="0" smtClean="0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𝐕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1" i="1" smtClean="0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1" i="0" smtClean="0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0" smtClean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𝐖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0" smtClean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acc>
                            </m:e>
                            <m:e>
                              <m:r>
                                <a:rPr lang="en-US" sz="2400" i="1">
                                  <a:solidFill>
                                    <a:prstClr val="white"/>
                                  </a:solidFill>
                                  <a:latin typeface="Cambria Math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  <m:t>tanh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prstClr val="whit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1" i="0" smtClean="0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𝐕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1" i="1" smtClean="0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1" i="0" smtClean="0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0" smtClean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𝐖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  <m:t>4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0" smtClean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acc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6071" y="5099828"/>
                <a:ext cx="4442217" cy="135517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/>
          <p:cNvSpPr txBox="1"/>
          <p:nvPr/>
        </p:nvSpPr>
        <p:spPr>
          <a:xfrm>
            <a:off x="1623383" y="2443038"/>
            <a:ext cx="2392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Sparse Projection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b="1" dirty="0">
                <a:solidFill>
                  <a:schemeClr val="bg1"/>
                </a:solidFill>
              </a:rPr>
              <a:t>Z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59" name="Straight Arrow Connector 58"/>
          <p:cNvCxnSpPr>
            <a:stCxn id="91" idx="3"/>
            <a:endCxn id="26" idx="2"/>
          </p:cNvCxnSpPr>
          <p:nvPr/>
        </p:nvCxnSpPr>
        <p:spPr>
          <a:xfrm flipV="1">
            <a:off x="4418995" y="2429398"/>
            <a:ext cx="1512349" cy="4534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Group 104"/>
          <p:cNvGrpSpPr/>
          <p:nvPr/>
        </p:nvGrpSpPr>
        <p:grpSpPr>
          <a:xfrm>
            <a:off x="4098729" y="1885961"/>
            <a:ext cx="4953000" cy="4514839"/>
            <a:chOff x="4191000" y="1809761"/>
            <a:chExt cx="4953000" cy="4514839"/>
          </a:xfrm>
        </p:grpSpPr>
        <p:grpSp>
          <p:nvGrpSpPr>
            <p:cNvPr id="7" name="Group 6"/>
            <p:cNvGrpSpPr/>
            <p:nvPr/>
          </p:nvGrpSpPr>
          <p:grpSpPr>
            <a:xfrm>
              <a:off x="4426595" y="1809761"/>
              <a:ext cx="4153581" cy="3486738"/>
              <a:chOff x="3370517" y="2201250"/>
              <a:chExt cx="5217465" cy="3596690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4502123" y="2201250"/>
                <a:ext cx="3300607" cy="1892054"/>
                <a:chOff x="4502123" y="2201250"/>
                <a:chExt cx="3300607" cy="1892054"/>
              </a:xfrm>
            </p:grpSpPr>
            <p:cxnSp>
              <p:nvCxnSpPr>
                <p:cNvPr id="17" name="Straight Arrow Connector 16"/>
                <p:cNvCxnSpPr>
                  <a:stCxn id="26" idx="5"/>
                  <a:endCxn id="127" idx="0"/>
                </p:cNvCxnSpPr>
                <p:nvPr/>
              </p:nvCxnSpPr>
              <p:spPr>
                <a:xfrm>
                  <a:off x="6587459" y="3158209"/>
                  <a:ext cx="1215271" cy="935095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/>
                <p:cNvCxnSpPr>
                  <a:stCxn id="26" idx="3"/>
                  <a:endCxn id="125" idx="0"/>
                </p:cNvCxnSpPr>
                <p:nvPr/>
              </p:nvCxnSpPr>
              <p:spPr>
                <a:xfrm flipH="1">
                  <a:off x="4502123" y="3158209"/>
                  <a:ext cx="1082221" cy="899419"/>
                </a:xfrm>
                <a:prstGeom prst="straightConnector1">
                  <a:avLst/>
                </a:prstGeom>
                <a:ln w="63500">
                  <a:solidFill>
                    <a:srgbClr val="00B05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Oval 25"/>
                <p:cNvSpPr/>
                <p:nvPr/>
              </p:nvSpPr>
              <p:spPr>
                <a:xfrm>
                  <a:off x="5376592" y="2201250"/>
                  <a:ext cx="1418619" cy="1121147"/>
                </a:xfrm>
                <a:prstGeom prst="ellipse">
                  <a:avLst/>
                </a:prstGeom>
                <a:solidFill>
                  <a:schemeClr val="accent5">
                    <a:lumMod val="50000"/>
                  </a:schemeClr>
                </a:solidFill>
                <a:ln w="508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prstClr val="white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6" name="Title 1"/>
                    <p:cNvSpPr txBox="1">
                      <a:spLocks/>
                    </p:cNvSpPr>
                    <p:nvPr/>
                  </p:nvSpPr>
                  <p:spPr>
                    <a:xfrm>
                      <a:off x="5394226" y="2306710"/>
                      <a:ext cx="1503820" cy="699864"/>
                    </a:xfrm>
                    <a:prstGeom prst="rect">
                      <a:avLst/>
                    </a:prstGeom>
                  </p:spPr>
                  <p:txBody>
                    <a:bodyPr vert="horz" lIns="91440" tIns="45720" rIns="91440" bIns="45720" rtlCol="0" anchor="t" anchorCtr="0">
                      <a:noAutofit/>
                    </a:bodyPr>
                    <a:lstStyle/>
                    <a:p>
                      <a:pPr algn="ctr">
                        <a:spcBef>
                          <a:spcPct val="0"/>
                        </a:spcBef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200" i="1" smtClean="0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1" i="0" smtClean="0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𝐖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prstClr val="white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200" i="1" smtClean="0">
                                <a:solidFill>
                                  <a:prstClr val="white"/>
                                </a:solidFill>
                                <a:latin typeface="Cambria Math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200" i="1" smtClean="0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1" i="0" smtClean="0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𝐕</m:t>
                                </m:r>
                              </m:e>
                              <m:sub>
                                <m:r>
                                  <a:rPr lang="en-US" sz="2200" i="1" smtClean="0">
                                    <a:solidFill>
                                      <a:prstClr val="white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200" i="1" dirty="0">
                        <a:solidFill>
                          <a:prstClr val="white"/>
                        </a:solidFill>
                        <a:latin typeface="Cambria Math"/>
                      </a:endParaRPr>
                    </a:p>
                    <a:p>
                      <a:pPr algn="ctr">
                        <a:spcBef>
                          <a:spcPct val="0"/>
                        </a:spcBef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2200" i="1" smtClean="0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1" smtClean="0">
                                    <a:solidFill>
                                      <a:prstClr val="white"/>
                                    </a:solidFill>
                                    <a:latin typeface="Cambria Math"/>
                                  </a:rPr>
                                  <m:t>𝛉</m:t>
                                </m:r>
                              </m:e>
                              <m:sub>
                                <m:r>
                                  <a:rPr lang="en-US" sz="2200" i="1" smtClean="0">
                                    <a:solidFill>
                                      <a:prstClr val="white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 smtClean="0">
                                    <a:solidFill>
                                      <a:prstClr val="white"/>
                                    </a:solidFill>
                                    <a:latin typeface="Cambria Math"/>
                                  </a:rPr>
                                  <m:t>𝑡</m:t>
                                </m:r>
                              </m:sup>
                            </m:sSubSup>
                            <m:acc>
                              <m:accPr>
                                <m:chr m:val="̂"/>
                                <m:ctrlPr>
                                  <a:rPr lang="en-US" sz="2200" b="0" i="1" smtClean="0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1" i="0" smtClean="0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acc>
                            <m:r>
                              <a:rPr lang="en-US" sz="2200" i="1" smtClean="0">
                                <a:solidFill>
                                  <a:prstClr val="white"/>
                                </a:solidFill>
                                <a:latin typeface="Cambria Math"/>
                              </a:rPr>
                              <m:t>&gt;0</m:t>
                            </m:r>
                          </m:oMath>
                        </m:oMathPara>
                      </a14:m>
                      <a:endParaRPr lang="en-US" sz="2200" dirty="0">
                        <a:solidFill>
                          <a:prstClr val="white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6" name="Title 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94226" y="2306710"/>
                      <a:ext cx="1503820" cy="699864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l="-508" b="-153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9" name="Title 1"/>
                <p:cNvSpPr txBox="1">
                  <a:spLocks/>
                </p:cNvSpPr>
                <p:nvPr/>
              </p:nvSpPr>
              <p:spPr>
                <a:xfrm>
                  <a:off x="4549987" y="3106025"/>
                  <a:ext cx="586136" cy="19655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 anchorCtr="0">
                  <a:noAutofit/>
                </a:bodyPr>
                <a:lstStyle/>
                <a:p>
                  <a:pPr algn="ctr">
                    <a:spcBef>
                      <a:spcPct val="0"/>
                    </a:spcBef>
                    <a:defRPr/>
                  </a:pPr>
                  <a:r>
                    <a:rPr lang="en-US" sz="1600" dirty="0">
                      <a:solidFill>
                        <a:prstClr val="white"/>
                      </a:solidFill>
                    </a:rPr>
                    <a:t>Yes</a:t>
                  </a:r>
                </a:p>
              </p:txBody>
            </p:sp>
            <p:sp>
              <p:nvSpPr>
                <p:cNvPr id="20" name="Title 1"/>
                <p:cNvSpPr txBox="1">
                  <a:spLocks/>
                </p:cNvSpPr>
                <p:nvPr/>
              </p:nvSpPr>
              <p:spPr>
                <a:xfrm>
                  <a:off x="7007694" y="3156249"/>
                  <a:ext cx="729073" cy="19655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 anchorCtr="0">
                  <a:noAutofit/>
                </a:bodyPr>
                <a:lstStyle/>
                <a:p>
                  <a:pPr algn="ctr">
                    <a:spcBef>
                      <a:spcPct val="0"/>
                    </a:spcBef>
                    <a:defRPr/>
                  </a:pPr>
                  <a:r>
                    <a:rPr lang="en-US" sz="1600" dirty="0">
                      <a:solidFill>
                        <a:prstClr val="white"/>
                      </a:solidFill>
                    </a:rPr>
                    <a:t>No</a:t>
                  </a:r>
                </a:p>
              </p:txBody>
            </p:sp>
          </p:grpSp>
          <p:grpSp>
            <p:nvGrpSpPr>
              <p:cNvPr id="5" name="Group 4"/>
              <p:cNvGrpSpPr/>
              <p:nvPr/>
            </p:nvGrpSpPr>
            <p:grpSpPr>
              <a:xfrm>
                <a:off x="3370517" y="5043323"/>
                <a:ext cx="5217465" cy="754617"/>
                <a:chOff x="3370517" y="5043323"/>
                <a:chExt cx="5217465" cy="754617"/>
              </a:xfrm>
            </p:grpSpPr>
            <p:cxnSp>
              <p:nvCxnSpPr>
                <p:cNvPr id="25" name="Straight Arrow Connector 24"/>
                <p:cNvCxnSpPr>
                  <a:stCxn id="127" idx="5"/>
                  <a:endCxn id="163" idx="0"/>
                </p:cNvCxnSpPr>
                <p:nvPr/>
              </p:nvCxnSpPr>
              <p:spPr>
                <a:xfrm>
                  <a:off x="8314021" y="5048548"/>
                  <a:ext cx="273961" cy="709473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/>
                <p:cNvCxnSpPr>
                  <a:stCxn id="127" idx="3"/>
                </p:cNvCxnSpPr>
                <p:nvPr/>
              </p:nvCxnSpPr>
              <p:spPr>
                <a:xfrm flipH="1">
                  <a:off x="6933886" y="5048548"/>
                  <a:ext cx="357552" cy="749392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/>
                <p:cNvCxnSpPr>
                  <a:stCxn id="125" idx="5"/>
                  <a:endCxn id="159" idx="0"/>
                </p:cNvCxnSpPr>
                <p:nvPr/>
              </p:nvCxnSpPr>
              <p:spPr>
                <a:xfrm>
                  <a:off x="5017828" y="5043323"/>
                  <a:ext cx="315755" cy="743567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/>
                <p:cNvCxnSpPr>
                  <a:stCxn id="125" idx="3"/>
                  <a:endCxn id="157" idx="0"/>
                </p:cNvCxnSpPr>
                <p:nvPr/>
              </p:nvCxnSpPr>
              <p:spPr>
                <a:xfrm flipH="1">
                  <a:off x="3706384" y="5043323"/>
                  <a:ext cx="280033" cy="714697"/>
                </a:xfrm>
                <a:prstGeom prst="straightConnector1">
                  <a:avLst/>
                </a:prstGeom>
                <a:ln w="63500">
                  <a:solidFill>
                    <a:srgbClr val="00B05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itle 1"/>
                <p:cNvSpPr txBox="1">
                  <a:spLocks/>
                </p:cNvSpPr>
                <p:nvPr/>
              </p:nvSpPr>
              <p:spPr>
                <a:xfrm>
                  <a:off x="3370517" y="5058182"/>
                  <a:ext cx="609646" cy="210049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 anchorCtr="0">
                  <a:noAutofit/>
                </a:bodyPr>
                <a:lstStyle/>
                <a:p>
                  <a:pPr algn="ctr">
                    <a:spcBef>
                      <a:spcPct val="0"/>
                    </a:spcBef>
                    <a:defRPr/>
                  </a:pPr>
                  <a:r>
                    <a:rPr lang="en-US" sz="1600" dirty="0">
                      <a:solidFill>
                        <a:prstClr val="white"/>
                      </a:solidFill>
                    </a:rPr>
                    <a:t>Yes</a:t>
                  </a:r>
                </a:p>
              </p:txBody>
            </p:sp>
            <p:sp>
              <p:nvSpPr>
                <p:cNvPr id="37" name="Title 1"/>
                <p:cNvSpPr txBox="1">
                  <a:spLocks/>
                </p:cNvSpPr>
                <p:nvPr/>
              </p:nvSpPr>
              <p:spPr>
                <a:xfrm>
                  <a:off x="4968867" y="5054710"/>
                  <a:ext cx="687110" cy="21004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 anchorCtr="0">
                  <a:noAutofit/>
                </a:bodyPr>
                <a:lstStyle/>
                <a:p>
                  <a:pPr algn="ctr">
                    <a:spcBef>
                      <a:spcPct val="0"/>
                    </a:spcBef>
                    <a:defRPr/>
                  </a:pPr>
                  <a:r>
                    <a:rPr lang="en-US" sz="1600" dirty="0">
                      <a:solidFill>
                        <a:prstClr val="white"/>
                      </a:solidFill>
                    </a:rPr>
                    <a:t>No</a:t>
                  </a:r>
                </a:p>
              </p:txBody>
            </p:sp>
          </p:grpSp>
        </p:grpSp>
        <p:grpSp>
          <p:nvGrpSpPr>
            <p:cNvPr id="104" name="Group 103"/>
            <p:cNvGrpSpPr/>
            <p:nvPr/>
          </p:nvGrpSpPr>
          <p:grpSpPr>
            <a:xfrm>
              <a:off x="4191000" y="3609388"/>
              <a:ext cx="4953000" cy="2715212"/>
              <a:chOff x="4191000" y="3609388"/>
              <a:chExt cx="4953000" cy="2715212"/>
            </a:xfrm>
          </p:grpSpPr>
          <p:sp>
            <p:nvSpPr>
              <p:cNvPr id="125" name="Oval 124"/>
              <p:cNvSpPr/>
              <p:nvPr/>
            </p:nvSpPr>
            <p:spPr>
              <a:xfrm>
                <a:off x="4746853" y="3609388"/>
                <a:ext cx="1161208" cy="1119512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prstClr val="white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6" name="Title 1"/>
                  <p:cNvSpPr txBox="1">
                    <a:spLocks/>
                  </p:cNvSpPr>
                  <p:nvPr/>
                </p:nvSpPr>
                <p:spPr>
                  <a:xfrm>
                    <a:off x="4784894" y="3730585"/>
                    <a:ext cx="1172665" cy="678469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t" anchorCtr="0">
                    <a:noAutofit/>
                  </a:bodyPr>
                  <a:lstStyle/>
                  <a:p>
                    <a:pPr algn="ctr">
                      <a:spcBef>
                        <a:spcPct val="0"/>
                      </a:spcBef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200" i="1" smtClean="0">
                              <a:solidFill>
                                <a:prstClr val="white"/>
                              </a:solidFill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𝐕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200" i="1" dirty="0">
                      <a:solidFill>
                        <a:prstClr val="white"/>
                      </a:solidFill>
                      <a:latin typeface="Cambria Math"/>
                    </a:endParaRPr>
                  </a:p>
                  <a:p>
                    <a:pPr algn="ctr">
                      <a:spcBef>
                        <a:spcPct val="0"/>
                      </a:spcBef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2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1">
                                  <a:solidFill>
                                    <a:prstClr val="white"/>
                                  </a:solidFill>
                                  <a:latin typeface="Cambria Math"/>
                                </a:rPr>
                                <m:t>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prstClr val="white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  <m:acc>
                            <m:accPr>
                              <m:chr m:val="̂"/>
                              <m:ctrlPr>
                                <a:rPr lang="en-US" sz="2200" b="1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acc>
                          <m:r>
                            <a:rPr lang="en-US" sz="2200" i="1">
                              <a:solidFill>
                                <a:prstClr val="white"/>
                              </a:solidFill>
                              <a:latin typeface="Cambria Math"/>
                            </a:rPr>
                            <m:t>&gt;0</m:t>
                          </m:r>
                        </m:oMath>
                      </m:oMathPara>
                    </a14:m>
                    <a:endParaRPr lang="en-US" sz="2200" dirty="0">
                      <a:solidFill>
                        <a:prstClr val="whit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6" name="Title 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4894" y="3730585"/>
                    <a:ext cx="1172665" cy="67846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2604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7" name="Oval 126"/>
              <p:cNvSpPr/>
              <p:nvPr/>
            </p:nvSpPr>
            <p:spPr>
              <a:xfrm>
                <a:off x="7379409" y="3643974"/>
                <a:ext cx="1151268" cy="1084926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prstClr val="white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Title 1"/>
                  <p:cNvSpPr txBox="1">
                    <a:spLocks/>
                  </p:cNvSpPr>
                  <p:nvPr/>
                </p:nvSpPr>
                <p:spPr>
                  <a:xfrm>
                    <a:off x="7428908" y="3730925"/>
                    <a:ext cx="1151268" cy="678469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t" anchorCtr="0">
                    <a:noAutofit/>
                  </a:bodyPr>
                  <a:lstStyle/>
                  <a:p>
                    <a:pPr algn="ctr">
                      <a:spcBef>
                        <a:spcPct val="0"/>
                      </a:spcBef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200" i="1" smtClean="0">
                              <a:solidFill>
                                <a:prstClr val="white"/>
                              </a:solidFill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𝐕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200" i="1" dirty="0">
                      <a:solidFill>
                        <a:prstClr val="white"/>
                      </a:solidFill>
                      <a:latin typeface="Cambria Math"/>
                    </a:endParaRPr>
                  </a:p>
                  <a:p>
                    <a:pPr algn="ctr">
                      <a:spcBef>
                        <a:spcPct val="0"/>
                      </a:spcBef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2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1">
                                  <a:solidFill>
                                    <a:prstClr val="white"/>
                                  </a:solidFill>
                                  <a:latin typeface="Cambria Math"/>
                                </a:rPr>
                                <m:t>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prstClr val="white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  <m:acc>
                            <m:accPr>
                              <m:chr m:val="̂"/>
                              <m:ctrlPr>
                                <a:rPr lang="en-US" sz="2200" b="1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acc>
                          <m:r>
                            <a:rPr lang="en-US" sz="2200" i="1">
                              <a:solidFill>
                                <a:prstClr val="white"/>
                              </a:solidFill>
                              <a:latin typeface="Cambria Math"/>
                            </a:rPr>
                            <m:t>&gt;0</m:t>
                          </m:r>
                        </m:oMath>
                      </m:oMathPara>
                    </a14:m>
                    <a:endParaRPr lang="en-US" sz="2200" dirty="0">
                      <a:solidFill>
                        <a:prstClr val="whit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6" name="Title 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28908" y="3730925"/>
                    <a:ext cx="1151268" cy="678469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3191" b="-153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7" name="Oval 156"/>
              <p:cNvSpPr/>
              <p:nvPr/>
            </p:nvSpPr>
            <p:spPr>
              <a:xfrm>
                <a:off x="4191000" y="5257800"/>
                <a:ext cx="1005952" cy="1038813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prstClr val="white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8" name="Title 1"/>
                  <p:cNvSpPr txBox="1">
                    <a:spLocks/>
                  </p:cNvSpPr>
                  <p:nvPr/>
                </p:nvSpPr>
                <p:spPr>
                  <a:xfrm>
                    <a:off x="4211103" y="5540208"/>
                    <a:ext cx="1029292" cy="47959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t" anchorCtr="0">
                    <a:noAutofit/>
                  </a:bodyPr>
                  <a:lstStyle/>
                  <a:p>
                    <a:pPr algn="ctr">
                      <a:spcBef>
                        <a:spcPct val="0"/>
                      </a:spcBef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200" i="1" smtClean="0">
                              <a:solidFill>
                                <a:prstClr val="white"/>
                              </a:solidFill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𝐕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2200" i="1" dirty="0">
                      <a:solidFill>
                        <a:prstClr val="white"/>
                      </a:solidFill>
                      <a:latin typeface="Cambria Math"/>
                    </a:endParaRPr>
                  </a:p>
                </p:txBody>
              </p:sp>
            </mc:Choice>
            <mc:Fallback xmlns="">
              <p:sp>
                <p:nvSpPr>
                  <p:cNvPr id="158" name="Title 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11103" y="5540208"/>
                    <a:ext cx="1029292" cy="47959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9" name="Oval 158"/>
              <p:cNvSpPr/>
              <p:nvPr/>
            </p:nvSpPr>
            <p:spPr>
              <a:xfrm>
                <a:off x="5486400" y="5285787"/>
                <a:ext cx="1005952" cy="1038813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6726156" y="5257800"/>
                <a:ext cx="1005952" cy="1038813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8077200" y="5257800"/>
                <a:ext cx="1005952" cy="1038813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prstClr val="white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5" name="Title 1"/>
                  <p:cNvSpPr txBox="1">
                    <a:spLocks/>
                  </p:cNvSpPr>
                  <p:nvPr/>
                </p:nvSpPr>
                <p:spPr>
                  <a:xfrm>
                    <a:off x="5486400" y="5540208"/>
                    <a:ext cx="1029292" cy="47959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t" anchorCtr="0">
                    <a:noAutofit/>
                  </a:bodyPr>
                  <a:lstStyle/>
                  <a:p>
                    <a:pPr algn="ctr">
                      <a:spcBef>
                        <a:spcPct val="0"/>
                      </a:spcBef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200" i="1" smtClean="0">
                              <a:solidFill>
                                <a:prstClr val="white"/>
                              </a:solidFill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𝐕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2200" i="1" dirty="0">
                      <a:solidFill>
                        <a:prstClr val="white"/>
                      </a:solidFill>
                      <a:latin typeface="Cambria Math"/>
                    </a:endParaRPr>
                  </a:p>
                </p:txBody>
              </p:sp>
            </mc:Choice>
            <mc:Fallback xmlns="">
              <p:sp>
                <p:nvSpPr>
                  <p:cNvPr id="165" name="Title 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86400" y="5540208"/>
                    <a:ext cx="1029292" cy="47959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6" name="Title 1"/>
                  <p:cNvSpPr txBox="1">
                    <a:spLocks/>
                  </p:cNvSpPr>
                  <p:nvPr/>
                </p:nvSpPr>
                <p:spPr>
                  <a:xfrm>
                    <a:off x="6781800" y="5540208"/>
                    <a:ext cx="1029292" cy="47959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t" anchorCtr="0">
                    <a:noAutofit/>
                  </a:bodyPr>
                  <a:lstStyle/>
                  <a:p>
                    <a:pPr algn="ctr">
                      <a:spcBef>
                        <a:spcPct val="0"/>
                      </a:spcBef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sz="2200" i="1" smtClean="0">
                              <a:solidFill>
                                <a:prstClr val="white"/>
                              </a:solidFill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𝐕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2200" i="1" dirty="0">
                      <a:solidFill>
                        <a:prstClr val="white"/>
                      </a:solidFill>
                      <a:latin typeface="Cambria Math"/>
                    </a:endParaRPr>
                  </a:p>
                </p:txBody>
              </p:sp>
            </mc:Choice>
            <mc:Fallback xmlns="">
              <p:sp>
                <p:nvSpPr>
                  <p:cNvPr id="166" name="Title 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81800" y="5540208"/>
                    <a:ext cx="1029292" cy="47959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7" name="Title 1"/>
                  <p:cNvSpPr txBox="1">
                    <a:spLocks/>
                  </p:cNvSpPr>
                  <p:nvPr/>
                </p:nvSpPr>
                <p:spPr>
                  <a:xfrm>
                    <a:off x="8114708" y="5540208"/>
                    <a:ext cx="1029292" cy="47959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t" anchorCtr="0">
                    <a:noAutofit/>
                  </a:bodyPr>
                  <a:lstStyle/>
                  <a:p>
                    <a:pPr algn="ctr">
                      <a:spcBef>
                        <a:spcPct val="0"/>
                      </a:spcBef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r>
                            <a:rPr lang="en-US" sz="2200" i="1" smtClean="0">
                              <a:solidFill>
                                <a:prstClr val="white"/>
                              </a:solidFill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0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𝐕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sz="2200" i="1" dirty="0">
                      <a:solidFill>
                        <a:prstClr val="white"/>
                      </a:solidFill>
                      <a:latin typeface="Cambria Math"/>
                    </a:endParaRPr>
                  </a:p>
                </p:txBody>
              </p:sp>
            </mc:Choice>
            <mc:Fallback xmlns="">
              <p:sp>
                <p:nvSpPr>
                  <p:cNvPr id="167" name="Title 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14708" y="5540208"/>
                    <a:ext cx="1029292" cy="479592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6" name="Group 65"/>
          <p:cNvGrpSpPr/>
          <p:nvPr/>
        </p:nvGrpSpPr>
        <p:grpSpPr>
          <a:xfrm>
            <a:off x="2057400" y="1175178"/>
            <a:ext cx="1413437" cy="1053495"/>
            <a:chOff x="2170774" y="1309278"/>
            <a:chExt cx="1413437" cy="1053495"/>
          </a:xfrm>
        </p:grpSpPr>
        <p:sp>
          <p:nvSpPr>
            <p:cNvPr id="67" name="Rectangle 66"/>
            <p:cNvSpPr/>
            <p:nvPr/>
          </p:nvSpPr>
          <p:spPr>
            <a:xfrm>
              <a:off x="2170774" y="1309278"/>
              <a:ext cx="1413437" cy="1053495"/>
            </a:xfrm>
            <a:prstGeom prst="rect">
              <a:avLst/>
            </a:prstGeom>
            <a:solidFill>
              <a:schemeClr val="accent5">
                <a:lumMod val="50000"/>
                <a:alpha val="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2286000" y="1429741"/>
              <a:ext cx="141513" cy="157964"/>
            </a:xfrm>
            <a:prstGeom prst="rect">
              <a:avLst/>
            </a:prstGeom>
            <a:solidFill>
              <a:srgbClr val="FFF907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438400" y="1899436"/>
              <a:ext cx="141513" cy="157964"/>
            </a:xfrm>
            <a:prstGeom prst="rect">
              <a:avLst/>
            </a:prstGeom>
            <a:solidFill>
              <a:srgbClr val="FFF907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3287487" y="1734541"/>
              <a:ext cx="141513" cy="157964"/>
            </a:xfrm>
            <a:prstGeom prst="rect">
              <a:avLst/>
            </a:prstGeom>
            <a:solidFill>
              <a:srgbClr val="FFF907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2743200" y="2128036"/>
              <a:ext cx="141513" cy="157964"/>
            </a:xfrm>
            <a:prstGeom prst="rect">
              <a:avLst/>
            </a:prstGeom>
            <a:solidFill>
              <a:srgbClr val="FFF907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3287487" y="1447800"/>
              <a:ext cx="141513" cy="157964"/>
            </a:xfrm>
            <a:prstGeom prst="rect">
              <a:avLst/>
            </a:prstGeom>
            <a:solidFill>
              <a:srgbClr val="FFF907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2971800" y="1734541"/>
              <a:ext cx="141513" cy="157964"/>
            </a:xfrm>
            <a:prstGeom prst="rect">
              <a:avLst/>
            </a:prstGeom>
            <a:solidFill>
              <a:srgbClr val="FFF907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287487" y="2133600"/>
              <a:ext cx="141513" cy="157964"/>
            </a:xfrm>
            <a:prstGeom prst="rect">
              <a:avLst/>
            </a:prstGeom>
            <a:solidFill>
              <a:srgbClr val="FFF907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89" name="Straight Arrow Connector 88"/>
          <p:cNvCxnSpPr>
            <a:endCxn id="91" idx="1"/>
          </p:cNvCxnSpPr>
          <p:nvPr/>
        </p:nvCxnSpPr>
        <p:spPr>
          <a:xfrm>
            <a:off x="1623383" y="2429399"/>
            <a:ext cx="2443960" cy="4533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/>
          <p:cNvGrpSpPr/>
          <p:nvPr/>
        </p:nvGrpSpPr>
        <p:grpSpPr>
          <a:xfrm>
            <a:off x="4067343" y="1638700"/>
            <a:ext cx="351652" cy="1590463"/>
            <a:chOff x="4066425" y="1628365"/>
            <a:chExt cx="351652" cy="1590463"/>
          </a:xfrm>
        </p:grpSpPr>
        <p:sp>
          <p:nvSpPr>
            <p:cNvPr id="91" name="Rectangle 90"/>
            <p:cNvSpPr/>
            <p:nvPr/>
          </p:nvSpPr>
          <p:spPr>
            <a:xfrm>
              <a:off x="4066425" y="1628365"/>
              <a:ext cx="351652" cy="1590463"/>
            </a:xfrm>
            <a:prstGeom prst="rect">
              <a:avLst/>
            </a:prstGeom>
            <a:solidFill>
              <a:schemeClr val="accent5">
                <a:lumMod val="50000"/>
                <a:alpha val="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183522" y="1753975"/>
              <a:ext cx="141513" cy="157964"/>
            </a:xfrm>
            <a:prstGeom prst="rect">
              <a:avLst/>
            </a:prstGeom>
            <a:solidFill>
              <a:srgbClr val="FF1D1D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180506" y="2041823"/>
              <a:ext cx="141513" cy="157964"/>
            </a:xfrm>
            <a:prstGeom prst="rect">
              <a:avLst/>
            </a:prstGeom>
            <a:solidFill>
              <a:srgbClr val="FF1D1D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184536" y="2353721"/>
              <a:ext cx="141513" cy="157964"/>
            </a:xfrm>
            <a:prstGeom prst="rect">
              <a:avLst/>
            </a:prstGeom>
            <a:solidFill>
              <a:srgbClr val="FF1D1D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4180506" y="2652303"/>
              <a:ext cx="141513" cy="157964"/>
            </a:xfrm>
            <a:prstGeom prst="rect">
              <a:avLst/>
            </a:prstGeom>
            <a:solidFill>
              <a:srgbClr val="FF1D1D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4180506" y="2925143"/>
              <a:ext cx="141513" cy="157964"/>
            </a:xfrm>
            <a:prstGeom prst="rect">
              <a:avLst/>
            </a:prstGeom>
            <a:solidFill>
              <a:srgbClr val="FF1D1D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1219546" y="1310823"/>
            <a:ext cx="381000" cy="2198715"/>
            <a:chOff x="1254912" y="1349067"/>
            <a:chExt cx="381000" cy="2198715"/>
          </a:xfrm>
        </p:grpSpPr>
        <p:grpSp>
          <p:nvGrpSpPr>
            <p:cNvPr id="98" name="Group 97"/>
            <p:cNvGrpSpPr/>
            <p:nvPr/>
          </p:nvGrpSpPr>
          <p:grpSpPr>
            <a:xfrm>
              <a:off x="1254912" y="1349067"/>
              <a:ext cx="381000" cy="2198715"/>
              <a:chOff x="304800" y="1295400"/>
              <a:chExt cx="381000" cy="1990252"/>
            </a:xfrm>
          </p:grpSpPr>
          <p:sp>
            <p:nvSpPr>
              <p:cNvPr id="107" name="Rectangle 106"/>
              <p:cNvSpPr/>
              <p:nvPr/>
            </p:nvSpPr>
            <p:spPr>
              <a:xfrm>
                <a:off x="304800" y="1295400"/>
                <a:ext cx="381000" cy="1990252"/>
              </a:xfrm>
              <a:prstGeom prst="rect">
                <a:avLst/>
              </a:prstGeom>
              <a:solidFill>
                <a:schemeClr val="accent5">
                  <a:lumMod val="50000"/>
                  <a:alpha val="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417112" y="1443530"/>
                <a:ext cx="141513" cy="157964"/>
              </a:xfrm>
              <a:prstGeom prst="rect">
                <a:avLst/>
              </a:prstGeom>
              <a:solidFill>
                <a:srgbClr val="FF1D1D"/>
              </a:solidFill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9" name="Rectangle 98"/>
            <p:cNvSpPr/>
            <p:nvPr/>
          </p:nvSpPr>
          <p:spPr>
            <a:xfrm>
              <a:off x="1373317" y="1787841"/>
              <a:ext cx="141513" cy="157964"/>
            </a:xfrm>
            <a:prstGeom prst="rect">
              <a:avLst/>
            </a:prstGeom>
            <a:solidFill>
              <a:srgbClr val="FF1D1D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373317" y="2397441"/>
              <a:ext cx="141513" cy="157964"/>
            </a:xfrm>
            <a:prstGeom prst="rect">
              <a:avLst/>
            </a:prstGeom>
            <a:solidFill>
              <a:srgbClr val="FF1D1D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373317" y="2702241"/>
              <a:ext cx="141513" cy="157964"/>
            </a:xfrm>
            <a:prstGeom prst="rect">
              <a:avLst/>
            </a:prstGeom>
            <a:solidFill>
              <a:srgbClr val="FF1D1D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1374655" y="2983372"/>
              <a:ext cx="141513" cy="157964"/>
            </a:xfrm>
            <a:prstGeom prst="rect">
              <a:avLst/>
            </a:prstGeom>
            <a:solidFill>
              <a:srgbClr val="FF1D1D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1373317" y="2092641"/>
              <a:ext cx="141513" cy="157964"/>
            </a:xfrm>
            <a:prstGeom prst="rect">
              <a:avLst/>
            </a:prstGeom>
            <a:solidFill>
              <a:srgbClr val="FF1D1D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1371600" y="3271036"/>
              <a:ext cx="141513" cy="157964"/>
            </a:xfrm>
            <a:prstGeom prst="rect">
              <a:avLst/>
            </a:prstGeom>
            <a:solidFill>
              <a:srgbClr val="FF1D1D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4041633" y="3293628"/>
                <a:ext cx="4154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acc>
                    </m:oMath>
                  </m:oMathPara>
                </a14:m>
                <a:endParaRPr lang="en-US" sz="2400" b="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633" y="3293628"/>
                <a:ext cx="415498" cy="461665"/>
              </a:xfrm>
              <a:prstGeom prst="rect">
                <a:avLst/>
              </a:prstGeom>
              <a:blipFill rotWithShape="0">
                <a:blip r:embed="rId13"/>
                <a:stretch>
                  <a:fillRect t="-5263" r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itle 1"/>
              <p:cNvSpPr txBox="1">
                <a:spLocks/>
              </p:cNvSpPr>
              <p:nvPr/>
            </p:nvSpPr>
            <p:spPr>
              <a:xfrm>
                <a:off x="1124956" y="3509659"/>
                <a:ext cx="555315" cy="573033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0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956" y="3509659"/>
                <a:ext cx="555315" cy="573033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3810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9351" y="2514600"/>
            <a:ext cx="1010166" cy="1371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0" name="Rectangle 19"/>
          <p:cNvSpPr>
            <a:spLocks/>
          </p:cNvSpPr>
          <p:nvPr/>
        </p:nvSpPr>
        <p:spPr>
          <a:xfrm>
            <a:off x="4876800" y="3863369"/>
            <a:ext cx="1102033" cy="13716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Praneeth </a:t>
            </a:r>
          </a:p>
          <a:p>
            <a:r>
              <a:rPr lang="en-US" dirty="0">
                <a:solidFill>
                  <a:schemeClr val="bg1"/>
                </a:solidFill>
              </a:rPr>
              <a:t>Netrapalli</a:t>
            </a:r>
          </a:p>
        </p:txBody>
      </p:sp>
      <p:pic>
        <p:nvPicPr>
          <p:cNvPr id="21" name="Picture 20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9074" y="2514600"/>
            <a:ext cx="1134549" cy="1371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5" name="Rectangle 24"/>
          <p:cNvSpPr>
            <a:spLocks/>
          </p:cNvSpPr>
          <p:nvPr/>
        </p:nvSpPr>
        <p:spPr>
          <a:xfrm>
            <a:off x="6279575" y="3863369"/>
            <a:ext cx="949555" cy="13716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Prateek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Jain</a:t>
            </a:r>
          </a:p>
        </p:txBody>
      </p:sp>
      <p:pic>
        <p:nvPicPr>
          <p:cNvPr id="26" name="Picture 25"/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747" t="5167" r="4641" b="4174"/>
          <a:stretch/>
        </p:blipFill>
        <p:spPr>
          <a:xfrm>
            <a:off x="7723180" y="2514600"/>
            <a:ext cx="1081262" cy="1371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6" name="Rectangle 45"/>
          <p:cNvSpPr>
            <a:spLocks/>
          </p:cNvSpPr>
          <p:nvPr/>
        </p:nvSpPr>
        <p:spPr>
          <a:xfrm>
            <a:off x="7548662" y="3863369"/>
            <a:ext cx="1457836" cy="13716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Raghavendra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Udupa</a:t>
            </a:r>
          </a:p>
        </p:txBody>
      </p:sp>
      <p:pic>
        <p:nvPicPr>
          <p:cNvPr id="27" name="Picture 2" descr="https://cs.stanford.edu/people/sharmar/photo.png"/>
          <p:cNvPicPr preferRelativeResize="0"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4341" y="4876801"/>
            <a:ext cx="1052624" cy="1371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sp>
        <p:nvSpPr>
          <p:cNvPr id="47" name="Rectangle 46"/>
          <p:cNvSpPr>
            <a:spLocks/>
          </p:cNvSpPr>
          <p:nvPr/>
        </p:nvSpPr>
        <p:spPr>
          <a:xfrm>
            <a:off x="443714" y="6172200"/>
            <a:ext cx="898003" cy="13716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Rahul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Sharma</a:t>
            </a:r>
          </a:p>
        </p:txBody>
      </p:sp>
      <p:pic>
        <p:nvPicPr>
          <p:cNvPr id="31" name="Picture 4" descr="Image may contain: 1 person"/>
          <p:cNvPicPr preferRelativeResize="0">
            <a:picLocks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78414" y="4876801"/>
            <a:ext cx="1179621" cy="1371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sp>
        <p:nvSpPr>
          <p:cNvPr id="48" name="Rectangle 47"/>
          <p:cNvSpPr>
            <a:spLocks/>
          </p:cNvSpPr>
          <p:nvPr/>
        </p:nvSpPr>
        <p:spPr>
          <a:xfrm>
            <a:off x="6262871" y="6172200"/>
            <a:ext cx="982962" cy="13716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Vivek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Seshadri</a:t>
            </a:r>
          </a:p>
        </p:txBody>
      </p:sp>
      <p:pic>
        <p:nvPicPr>
          <p:cNvPr id="33" name="Picture 32"/>
          <p:cNvPicPr preferRelativeResize="0">
            <a:picLocks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02376" y="4876801"/>
            <a:ext cx="1097280" cy="1371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58" name="Rectangle 57"/>
          <p:cNvSpPr>
            <a:spLocks/>
          </p:cNvSpPr>
          <p:nvPr/>
        </p:nvSpPr>
        <p:spPr>
          <a:xfrm>
            <a:off x="7409247" y="6172200"/>
            <a:ext cx="1683538" cy="13716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Yeshwanth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Cherapanamjeri</a:t>
            </a:r>
          </a:p>
        </p:txBody>
      </p:sp>
      <p:pic>
        <p:nvPicPr>
          <p:cNvPr id="41" name="Picture 40"/>
          <p:cNvPicPr preferRelativeResize="0">
            <a:picLocks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0" y="4876801"/>
            <a:ext cx="1066800" cy="1371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39" name="Rectangle 1038"/>
          <p:cNvSpPr>
            <a:spLocks/>
          </p:cNvSpPr>
          <p:nvPr/>
        </p:nvSpPr>
        <p:spPr>
          <a:xfrm>
            <a:off x="1890132" y="6172200"/>
            <a:ext cx="1005468" cy="13716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Saurabh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Goyal</a:t>
            </a:r>
          </a:p>
        </p:txBody>
      </p:sp>
      <p:pic>
        <p:nvPicPr>
          <p:cNvPr id="40" name="Picture 1" descr="https://media.licdn.com/mpr/mpr/shrinknp_200_200/AAEAAQAAAAAAAAUGAAAAJDA0YmEwNzNjLTFjYjgtNDQzYS1hOWQ0LTU5ZWY1MTZhZWYzMg.jpg"/>
          <p:cNvPicPr preferRelativeResize="0">
            <a:picLocks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22320" y="4876801"/>
            <a:ext cx="1097280" cy="1371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0" name="Rectangle 1039"/>
          <p:cNvSpPr>
            <a:spLocks/>
          </p:cNvSpPr>
          <p:nvPr/>
        </p:nvSpPr>
        <p:spPr>
          <a:xfrm>
            <a:off x="3377583" y="6172200"/>
            <a:ext cx="1042017" cy="13716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Shruti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Bhargava</a:t>
            </a:r>
          </a:p>
        </p:txBody>
      </p:sp>
      <p:pic>
        <p:nvPicPr>
          <p:cNvPr id="42" name="Picture 41"/>
          <p:cNvPicPr preferRelativeResize="0">
            <a:picLocks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7417" y="4876801"/>
            <a:ext cx="1066656" cy="1371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41" name="Rectangle 1040"/>
          <p:cNvSpPr>
            <a:spLocks/>
          </p:cNvSpPr>
          <p:nvPr/>
        </p:nvSpPr>
        <p:spPr>
          <a:xfrm>
            <a:off x="4559794" y="6172200"/>
            <a:ext cx="1481431" cy="13716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Suresh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Parthasarathy</a:t>
            </a:r>
          </a:p>
        </p:txBody>
      </p:sp>
      <p:pic>
        <p:nvPicPr>
          <p:cNvPr id="22" name="Picture 21"/>
          <p:cNvPicPr preferRelativeResize="0"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9269" y="2514600"/>
            <a:ext cx="1289807" cy="1371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TextBox 2"/>
          <p:cNvSpPr txBox="1">
            <a:spLocks/>
          </p:cNvSpPr>
          <p:nvPr/>
        </p:nvSpPr>
        <p:spPr>
          <a:xfrm>
            <a:off x="2037931" y="3863369"/>
            <a:ext cx="824265" cy="1371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Manik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Varma</a:t>
            </a:r>
          </a:p>
        </p:txBody>
      </p:sp>
      <p:pic>
        <p:nvPicPr>
          <p:cNvPr id="24" name="Picture 23"/>
          <p:cNvPicPr preferRelativeResize="0">
            <a:picLocks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51" r="4007"/>
          <a:stretch/>
        </p:blipFill>
        <p:spPr>
          <a:xfrm>
            <a:off x="3478633" y="2514600"/>
            <a:ext cx="1081161" cy="1371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" name="Rectangle 4"/>
          <p:cNvSpPr>
            <a:spLocks/>
          </p:cNvSpPr>
          <p:nvPr/>
        </p:nvSpPr>
        <p:spPr>
          <a:xfrm>
            <a:off x="3426454" y="3863369"/>
            <a:ext cx="1185517" cy="13716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Nagarajan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Natarajan</a:t>
            </a:r>
          </a:p>
        </p:txBody>
      </p:sp>
      <p:sp>
        <p:nvSpPr>
          <p:cNvPr id="45" name="Rectangle 44"/>
          <p:cNvSpPr>
            <a:spLocks/>
          </p:cNvSpPr>
          <p:nvPr/>
        </p:nvSpPr>
        <p:spPr>
          <a:xfrm>
            <a:off x="76200" y="3851495"/>
            <a:ext cx="1761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Harsha Vardhan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Simhadri</a:t>
            </a:r>
          </a:p>
        </p:txBody>
      </p:sp>
      <p:pic>
        <p:nvPicPr>
          <p:cNvPr id="36" name="Picture 35"/>
          <p:cNvPicPr preferRelativeResize="0">
            <a:picLocks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4565" y="152400"/>
            <a:ext cx="1097280" cy="1371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49" name="Rectangle 48"/>
          <p:cNvSpPr>
            <a:spLocks/>
          </p:cNvSpPr>
          <p:nvPr/>
        </p:nvSpPr>
        <p:spPr>
          <a:xfrm>
            <a:off x="4959589" y="1447799"/>
            <a:ext cx="846707" cy="13716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Ashish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Kumar</a:t>
            </a:r>
          </a:p>
        </p:txBody>
      </p:sp>
      <p:pic>
        <p:nvPicPr>
          <p:cNvPr id="35" name="Picture 3" descr="Bhargavi Paranjape"/>
          <p:cNvPicPr preferRelativeResize="0">
            <a:picLocks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17710" y="152400"/>
            <a:ext cx="1097280" cy="1371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Rectangle 49"/>
          <p:cNvSpPr>
            <a:spLocks/>
          </p:cNvSpPr>
          <p:nvPr/>
        </p:nvSpPr>
        <p:spPr>
          <a:xfrm>
            <a:off x="6196046" y="1447799"/>
            <a:ext cx="1119154" cy="13716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Bhargavi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Paranjape</a:t>
            </a:r>
          </a:p>
        </p:txBody>
      </p:sp>
      <p:pic>
        <p:nvPicPr>
          <p:cNvPr id="34" name="Picture 33"/>
          <p:cNvPicPr preferRelativeResize="0">
            <a:picLocks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0855" y="152400"/>
            <a:ext cx="1097280" cy="1371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57" name="Rectangle 56"/>
          <p:cNvSpPr>
            <a:spLocks/>
          </p:cNvSpPr>
          <p:nvPr/>
        </p:nvSpPr>
        <p:spPr>
          <a:xfrm>
            <a:off x="7862210" y="1447799"/>
            <a:ext cx="830741" cy="13716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Chirag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Gupta</a:t>
            </a:r>
          </a:p>
        </p:txBody>
      </p:sp>
      <p:pic>
        <p:nvPicPr>
          <p:cNvPr id="2050" name="Picture 2" descr="Portrait of Ajay Manchepalli"/>
          <p:cNvPicPr preferRelativeResize="0">
            <a:picLocks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865" y="152400"/>
            <a:ext cx="1097280" cy="1371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sp>
        <p:nvSpPr>
          <p:cNvPr id="59" name="Rectangle 58"/>
          <p:cNvSpPr>
            <a:spLocks/>
          </p:cNvSpPr>
          <p:nvPr/>
        </p:nvSpPr>
        <p:spPr>
          <a:xfrm>
            <a:off x="239064" y="1447799"/>
            <a:ext cx="1340432" cy="13716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Ajay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Manchepalli</a:t>
            </a:r>
          </a:p>
        </p:txBody>
      </p:sp>
      <p:pic>
        <p:nvPicPr>
          <p:cNvPr id="38" name="Picture 37"/>
          <p:cNvPicPr preferRelativeResize="0">
            <a:picLocks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9010" y="152400"/>
            <a:ext cx="1231299" cy="1371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1038" name="Rectangle 1037"/>
          <p:cNvSpPr>
            <a:spLocks/>
          </p:cNvSpPr>
          <p:nvPr/>
        </p:nvSpPr>
        <p:spPr>
          <a:xfrm>
            <a:off x="2128802" y="1447799"/>
            <a:ext cx="726482" cy="13716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Ankit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Goyal</a:t>
            </a:r>
          </a:p>
        </p:txBody>
      </p:sp>
      <p:sp>
        <p:nvSpPr>
          <p:cNvPr id="1035" name="Rectangle 1034"/>
          <p:cNvSpPr>
            <a:spLocks/>
          </p:cNvSpPr>
          <p:nvPr/>
        </p:nvSpPr>
        <p:spPr>
          <a:xfrm>
            <a:off x="3425574" y="1447799"/>
            <a:ext cx="963725" cy="13716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Arun Sai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Suggala</a:t>
            </a:r>
          </a:p>
        </p:txBody>
      </p:sp>
      <p:pic>
        <p:nvPicPr>
          <p:cNvPr id="2052" name="Picture 4" descr="Image may contain: 1 person"/>
          <p:cNvPicPr preferRelativeResize="0">
            <a:picLocks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26174" y="152400"/>
            <a:ext cx="962526" cy="1371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pic>
        <p:nvPicPr>
          <p:cNvPr id="1051" name="Picture 1050"/>
          <p:cNvPicPr preferRelativeResize="0">
            <a:picLocks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68" r="56804" b="32599"/>
          <a:stretch/>
        </p:blipFill>
        <p:spPr>
          <a:xfrm>
            <a:off x="339557" y="2514600"/>
            <a:ext cx="1170155" cy="1371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91312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The Bonsai Objective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/>
              <p:cNvSpPr txBox="1">
                <a:spLocks/>
              </p:cNvSpPr>
              <p:nvPr/>
            </p:nvSpPr>
            <p:spPr>
              <a:xfrm>
                <a:off x="152400" y="990600"/>
                <a:ext cx="8991600" cy="5572164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/>
              <a:p>
                <a:pPr>
                  <a:spcBef>
                    <a:spcPct val="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𝐙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300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𝑃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𝑇𝑟</m:t>
                      </m:r>
                      <m:d>
                        <m:d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𝚯</m:t>
                          </m:r>
                          <m:r>
                            <a:rPr lang="en-US" sz="3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𝐙</m:t>
                          </m:r>
                          <m:sSup>
                            <m:sSup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𝐙</m:t>
                              </m:r>
                            </m:e>
                            <m:sup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𝚯</m:t>
                              </m:r>
                            </m:e>
                            <m:sup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3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𝓛</m:t>
                          </m:r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1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3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𝚯</m:t>
                          </m:r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𝐙</m:t>
                          </m:r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  <a:p>
                <a:pPr>
                  <a:spcBef>
                    <a:spcPct val="0"/>
                  </a:spcBef>
                  <a:defRPr/>
                </a:pPr>
                <a:r>
                  <a:rPr lang="en-US" sz="1500" dirty="0">
                    <a:solidFill>
                      <a:schemeClr val="bg1"/>
                    </a:solidFill>
                  </a:rPr>
                  <a:t> </a:t>
                </a:r>
              </a:p>
              <a:p>
                <a:pPr>
                  <a:spcBef>
                    <a:spcPct val="0"/>
                  </a:spcBef>
                  <a:defRPr/>
                </a:pPr>
                <a:r>
                  <a:rPr lang="en-US" sz="2800" dirty="0">
                    <a:solidFill>
                      <a:schemeClr val="bg1"/>
                    </a:solidFill>
                  </a:rPr>
                  <a:t>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  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        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𝚯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IN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𝐙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,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US" sz="28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𝚯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𝐖</m:t>
                        </m:r>
                        <m: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𝐕</m:t>
                        </m:r>
                        <m: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𝛉</m:t>
                        </m:r>
                      </m:e>
                    </m:d>
                  </m:oMath>
                </a14:m>
                <a:endParaRPr lang="en-US" sz="3200" dirty="0">
                  <a:solidFill>
                    <a:schemeClr val="bg1"/>
                  </a:solidFill>
                </a:endParaRPr>
              </a:p>
              <a:p>
                <a:pPr>
                  <a:spcBef>
                    <a:spcPct val="0"/>
                  </a:spcBef>
                  <a:buFont typeface="Arial" pitchFamily="34" charset="0"/>
                  <a:buChar char="•"/>
                  <a:defRPr/>
                </a:pPr>
                <a:endParaRPr lang="en-US" sz="3200" dirty="0">
                  <a:solidFill>
                    <a:schemeClr val="bg1"/>
                  </a:solidFill>
                </a:endParaRPr>
              </a:p>
              <a:p>
                <a:pPr>
                  <a:spcBef>
                    <a:spcPct val="0"/>
                  </a:spcBef>
                  <a:buFont typeface="Arial" pitchFamily="34" charset="0"/>
                  <a:buChar char="•"/>
                  <a:defRPr/>
                </a:pPr>
                <a:r>
                  <a:rPr lang="en-US" sz="3200" dirty="0">
                    <a:solidFill>
                      <a:schemeClr val="bg1"/>
                    </a:solidFill>
                  </a:rPr>
                  <a:t> The objective function is suitable for general loss functions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𝓛</m:t>
                    </m:r>
                    <m:r>
                      <a:rPr lang="en-US" sz="3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which can be optimized via SGD </a:t>
                </a:r>
              </a:p>
              <a:p>
                <a:pPr>
                  <a:spcBef>
                    <a:spcPct val="0"/>
                  </a:spcBef>
                  <a:buFont typeface="Arial" pitchFamily="34" charset="0"/>
                  <a:buChar char="•"/>
                  <a:defRPr/>
                </a:pPr>
                <a:endParaRPr lang="en-US" sz="3200" dirty="0">
                  <a:solidFill>
                    <a:schemeClr val="bg1"/>
                  </a:solidFill>
                </a:endParaRPr>
              </a:p>
              <a:p>
                <a:pPr>
                  <a:spcBef>
                    <a:spcPct val="0"/>
                  </a:spcBef>
                  <a:buFont typeface="Arial" pitchFamily="34" charset="0"/>
                  <a:buChar char="•"/>
                  <a:defRPr/>
                </a:pPr>
                <a:r>
                  <a:rPr lang="en-US" sz="3200" dirty="0">
                    <a:solidFill>
                      <a:schemeClr val="bg1"/>
                    </a:solidFill>
                  </a:rPr>
                  <a:t> We place explicit budget constraints on the tree parameters </a:t>
                </a:r>
                <a14:m>
                  <m:oMath xmlns:m="http://schemas.openxmlformats.org/officeDocument/2006/math">
                    <m:r>
                      <a:rPr lang="en-US" sz="32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𝚯</m:t>
                    </m:r>
                    <m:r>
                      <a:rPr lang="en-US" sz="3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and sparse projection matrix </a:t>
                </a:r>
                <a14:m>
                  <m:oMath xmlns:m="http://schemas.openxmlformats.org/officeDocument/2006/math">
                    <m:r>
                      <a:rPr lang="en-US" sz="32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𝐙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and optimize them jointly </a:t>
                </a:r>
              </a:p>
            </p:txBody>
          </p:sp>
        </mc:Choice>
        <mc:Fallback xmlns="">
          <p:sp>
            <p:nvSpPr>
              <p:cNvPr id="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990600"/>
                <a:ext cx="8991600" cy="5572164"/>
              </a:xfrm>
              <a:prstGeom prst="rect">
                <a:avLst/>
              </a:prstGeom>
              <a:blipFill rotWithShape="0">
                <a:blip r:embed="rId2"/>
                <a:stretch>
                  <a:fillRect l="-1695" b="-328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0661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Optimizing Bonsai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/>
              <p:cNvSpPr txBox="1">
                <a:spLocks/>
              </p:cNvSpPr>
              <p:nvPr/>
            </p:nvSpPr>
            <p:spPr>
              <a:xfrm>
                <a:off x="152400" y="990600"/>
                <a:ext cx="8991600" cy="5572164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/>
              <a:p>
                <a:pPr>
                  <a:spcBef>
                    <a:spcPct val="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𝐙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300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𝑃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𝑇𝑟</m:t>
                      </m:r>
                      <m:d>
                        <m:d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𝚯</m:t>
                          </m:r>
                          <m:r>
                            <a:rPr lang="en-US" sz="3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𝐙</m:t>
                          </m:r>
                          <m:sSup>
                            <m:sSup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𝐙</m:t>
                              </m:r>
                            </m:e>
                            <m:sup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𝚯</m:t>
                              </m:r>
                            </m:e>
                            <m:sup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3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𝓛</m:t>
                          </m:r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1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3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𝚯</m:t>
                          </m:r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𝐙</m:t>
                          </m:r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  <a:p>
                <a:pPr>
                  <a:spcBef>
                    <a:spcPct val="0"/>
                  </a:spcBef>
                  <a:defRPr/>
                </a:pPr>
                <a:r>
                  <a:rPr lang="en-US" sz="1500" dirty="0">
                    <a:solidFill>
                      <a:schemeClr val="bg1"/>
                    </a:solidFill>
                  </a:rPr>
                  <a:t> </a:t>
                </a:r>
              </a:p>
              <a:p>
                <a:pPr>
                  <a:spcBef>
                    <a:spcPct val="0"/>
                  </a:spcBef>
                  <a:defRPr/>
                </a:pPr>
                <a:r>
                  <a:rPr lang="en-US" sz="2800" dirty="0">
                    <a:solidFill>
                      <a:schemeClr val="bg1"/>
                    </a:solidFill>
                  </a:rPr>
                  <a:t>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  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        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𝚯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IN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𝐙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,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US" sz="28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𝚯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𝐖</m:t>
                        </m:r>
                        <m: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𝐕</m:t>
                        </m:r>
                        <m: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𝛉</m:t>
                        </m:r>
                      </m:e>
                    </m:d>
                  </m:oMath>
                </a14:m>
                <a:endParaRPr lang="en-US" sz="3200" dirty="0">
                  <a:solidFill>
                    <a:schemeClr val="bg1"/>
                  </a:solidFill>
                </a:endParaRPr>
              </a:p>
              <a:p>
                <a:pPr>
                  <a:spcBef>
                    <a:spcPct val="0"/>
                  </a:spcBef>
                  <a:buFont typeface="Arial" pitchFamily="34" charset="0"/>
                  <a:buChar char="•"/>
                  <a:defRPr/>
                </a:pPr>
                <a:endParaRPr lang="en-US" sz="3200" dirty="0">
                  <a:solidFill>
                    <a:schemeClr val="bg1"/>
                  </a:solidFill>
                </a:endParaRPr>
              </a:p>
              <a:p>
                <a:pPr lvl="0">
                  <a:spcBef>
                    <a:spcPct val="0"/>
                  </a:spcBef>
                  <a:buFont typeface="Arial" pitchFamily="34" charset="0"/>
                  <a:buChar char="•"/>
                  <a:defRPr/>
                </a:pPr>
                <a:r>
                  <a:rPr lang="en-US" sz="2800" dirty="0">
                    <a:solidFill>
                      <a:prstClr val="white"/>
                    </a:solidFill>
                  </a:rPr>
                  <a:t> Algorithm – Repeat the following steps till convergence </a:t>
                </a:r>
              </a:p>
              <a:p>
                <a:pPr lvl="1">
                  <a:spcBef>
                    <a:spcPct val="0"/>
                  </a:spcBef>
                  <a:buFont typeface="Arial" pitchFamily="34" charset="0"/>
                  <a:buChar char="•"/>
                  <a:defRPr/>
                </a:pPr>
                <a:r>
                  <a:rPr lang="en-US" sz="2800" dirty="0">
                    <a:solidFill>
                      <a:prstClr val="white"/>
                    </a:solidFill>
                  </a:rPr>
                  <a:t> Mini batch gradient descent: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800" dirty="0">
                    <a:solidFill>
                      <a:prstClr val="white"/>
                    </a:solidFill>
                  </a:rPr>
                  <a:t> steps with fixed support</a:t>
                </a:r>
                <a:endParaRPr lang="en-US" sz="2800" i="1" dirty="0">
                  <a:solidFill>
                    <a:prstClr val="white"/>
                  </a:solidFill>
                  <a:latin typeface="Cambria Math" panose="02040503050406030204" pitchFamily="18" charset="0"/>
                </a:endParaRPr>
              </a:p>
              <a:p>
                <a:pPr lvl="0" algn="ctr">
                  <a:spcBef>
                    <a:spcPct val="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𝚯</m:t>
                          </m:r>
                        </m:e>
                        <m:sub>
                          <m:r>
                            <a:rPr lang="en-US" sz="28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+1 </m:t>
                          </m:r>
                        </m:sub>
                      </m:sSub>
                      <m:r>
                        <a:rPr lang="en-US" sz="2800" i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𝚯</m:t>
                          </m:r>
                        </m:e>
                        <m:sub>
                          <m:r>
                            <a:rPr lang="en-US" sz="28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i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800" b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𝚯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800" b="1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𝛁</m:t>
                                  </m:r>
                                </m:e>
                                <m:sub>
                                  <m:r>
                                    <a:rPr lang="en-US" sz="2800" b="1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𝚯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</m:e>
                        <m:sub>
                          <m:r>
                            <a:rPr lang="en-US" sz="28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𝑠𝑢𝑝𝑝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8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𝚯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r>
                        <a:rPr lang="en-US" sz="2800" i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i="1" dirty="0">
                  <a:solidFill>
                    <a:prstClr val="white"/>
                  </a:solidFill>
                  <a:latin typeface="Cambria Math" panose="02040503050406030204" pitchFamily="18" charset="0"/>
                </a:endParaRPr>
              </a:p>
              <a:p>
                <a:pPr lvl="0" algn="ctr">
                  <a:spcBef>
                    <a:spcPct val="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𝐙</m:t>
                          </m:r>
                        </m:e>
                        <m:sub>
                          <m:r>
                            <a:rPr lang="en-US" sz="28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800" i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𝐙</m:t>
                          </m:r>
                        </m:e>
                        <m:sub>
                          <m:r>
                            <a:rPr lang="en-US" sz="28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i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800" b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𝐳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𝛁</m:t>
                                  </m:r>
                                </m:e>
                                <m:sub>
                                  <m:r>
                                    <a:rPr lang="en-US" sz="2800" b="1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𝐙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</m:e>
                        <m:sub>
                          <m:r>
                            <a:rPr lang="en-US" sz="28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𝑠𝑢𝑝𝑝</m:t>
                          </m:r>
                          <m:r>
                            <a:rPr lang="en-US" sz="28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𝐙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prstClr val="white"/>
                  </a:solidFill>
                </a:endParaRPr>
              </a:p>
              <a:p>
                <a:pPr lvl="0" algn="ctr">
                  <a:spcBef>
                    <a:spcPct val="0"/>
                  </a:spcBef>
                  <a:defRPr/>
                </a:pPr>
                <a:endParaRPr lang="en-US" sz="800" dirty="0">
                  <a:solidFill>
                    <a:prstClr val="white"/>
                  </a:solidFill>
                </a:endParaRPr>
              </a:p>
              <a:p>
                <a:pPr lvl="1">
                  <a:spcBef>
                    <a:spcPct val="0"/>
                  </a:spcBef>
                  <a:buFont typeface="Arial" pitchFamily="34" charset="0"/>
                  <a:buChar char="•"/>
                  <a:defRPr/>
                </a:pPr>
                <a:r>
                  <a:rPr lang="en-US" sz="2800" dirty="0">
                    <a:solidFill>
                      <a:prstClr val="white"/>
                    </a:solidFill>
                  </a:rPr>
                  <a:t> Hard thresholding step</a:t>
                </a:r>
                <a:endParaRPr lang="en-US" sz="500" dirty="0">
                  <a:solidFill>
                    <a:prstClr val="white"/>
                  </a:solidFill>
                </a:endParaRPr>
              </a:p>
              <a:p>
                <a:pPr lvl="1">
                  <a:spcBef>
                    <a:spcPct val="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𝚯</m:t>
                          </m:r>
                        </m:e>
                        <m:sub>
                          <m:r>
                            <a:rPr lang="en-US" sz="28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+1 </m:t>
                          </m:r>
                        </m:sub>
                      </m:sSub>
                      <m:r>
                        <a:rPr lang="en-US" sz="2800" i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𝚯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800" b="1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800" b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𝚯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1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𝛁</m:t>
                              </m:r>
                            </m:e>
                            <m:sub>
                              <m:r>
                                <a:rPr lang="en-US" sz="2800" b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𝚯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280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</m:oMath>
                  </m:oMathPara>
                </a14:m>
                <a:endParaRPr lang="en-US" sz="2800" dirty="0">
                  <a:solidFill>
                    <a:prstClr val="white"/>
                  </a:solidFill>
                  <a:latin typeface="Cambria Math" panose="02040503050406030204" pitchFamily="18" charset="0"/>
                </a:endParaRPr>
              </a:p>
              <a:p>
                <a:pPr lvl="1">
                  <a:spcBef>
                    <a:spcPct val="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𝐙</m:t>
                          </m:r>
                        </m:e>
                        <m:sub>
                          <m:r>
                            <a:rPr lang="en-US" sz="28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+1 </m:t>
                          </m:r>
                        </m:sub>
                      </m:sSub>
                      <m:r>
                        <a:rPr lang="en-US" sz="2800" i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𝐙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800" b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𝐙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𝛁</m:t>
                              </m:r>
                            </m:e>
                            <m:sub>
                              <m:r>
                                <a:rPr lang="en-US" sz="2800" b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𝐙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prstClr val="white"/>
                  </a:solidFill>
                </a:endParaRPr>
              </a:p>
              <a:p>
                <a:pPr lvl="1">
                  <a:spcBef>
                    <a:spcPct val="0"/>
                  </a:spcBef>
                  <a:buFont typeface="Arial" pitchFamily="34" charset="0"/>
                  <a:buChar char="•"/>
                  <a:defRPr/>
                </a:pPr>
                <a:endParaRPr lang="en-US" sz="3200" dirty="0">
                  <a:solidFill>
                    <a:prstClr val="white"/>
                  </a:solidFill>
                </a:endParaRPr>
              </a:p>
              <a:p>
                <a:pPr lvl="1">
                  <a:spcBef>
                    <a:spcPct val="0"/>
                  </a:spcBef>
                  <a:buFont typeface="Arial" pitchFamily="34" charset="0"/>
                  <a:buChar char="•"/>
                  <a:defRPr/>
                </a:pPr>
                <a:r>
                  <a:rPr lang="en-US" sz="3200" dirty="0">
                    <a:solidFill>
                      <a:prstClr val="white"/>
                    </a:solidFill>
                  </a:rPr>
                  <a:t>%</a:t>
                </a:r>
              </a:p>
            </p:txBody>
          </p:sp>
        </mc:Choice>
        <mc:Fallback xmlns="">
          <p:sp>
            <p:nvSpPr>
              <p:cNvPr id="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990600"/>
                <a:ext cx="8991600" cy="5572164"/>
              </a:xfrm>
              <a:prstGeom prst="rect">
                <a:avLst/>
              </a:prstGeom>
              <a:blipFill rotWithShape="0">
                <a:blip r:embed="rId2"/>
                <a:stretch>
                  <a:fillRect l="-1220" b="-2560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3433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7" t="7184" r="19167" b="-7184"/>
          <a:stretch/>
        </p:blipFill>
        <p:spPr>
          <a:xfrm>
            <a:off x="42088" y="457201"/>
            <a:ext cx="3748634" cy="37338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572000" y="685800"/>
            <a:ext cx="4495800" cy="1143000"/>
          </a:xfrm>
        </p:spPr>
        <p:txBody>
          <a:bodyPr>
            <a:noAutofit/>
          </a:bodyPr>
          <a:lstStyle/>
          <a:p>
            <a:pPr algn="l"/>
            <a:r>
              <a:rPr lang="en-US" sz="9600" dirty="0">
                <a:solidFill>
                  <a:schemeClr val="bg1"/>
                </a:solidFill>
              </a:rPr>
              <a:t>ProtoNN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59146" y="4800600"/>
            <a:ext cx="9025713" cy="1752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solidFill>
                  <a:prstClr val="white"/>
                </a:solidFill>
                <a:ea typeface="+mj-ea"/>
                <a:cs typeface="+mj-cs"/>
              </a:rPr>
              <a:t>Ankit Goyal (Michigan), Chirag Gupta (MSRI), Bhargavi Paranjape (MSRI), Harsha Simhadri (MSRI), Arun Suggala (CMU), Raghavendra Udupa (MSRI), Prateek Jain (MSRI)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886200" y="2667000"/>
            <a:ext cx="5181600" cy="14946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3600" dirty="0">
                <a:solidFill>
                  <a:prstClr val="white"/>
                </a:solidFill>
                <a:ea typeface="+mj-ea"/>
                <a:cs typeface="+mj-cs"/>
              </a:rPr>
              <a:t>A Compressed k-Nearest Neighbor Model</a:t>
            </a:r>
          </a:p>
        </p:txBody>
      </p:sp>
    </p:spTree>
    <p:extLst>
      <p:ext uri="{BB962C8B-B14F-4D97-AF65-F5344CB8AC3E}">
        <p14:creationId xmlns:p14="http://schemas.microsoft.com/office/powerpoint/2010/main" val="779335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35835" y="1118095"/>
            <a:ext cx="9144000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2800" kern="0" dirty="0">
              <a:solidFill>
                <a:schemeClr val="bg1"/>
              </a:solidFill>
              <a:ea typeface="+mj-ea"/>
              <a:cs typeface="+mj-c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35836" y="74119"/>
            <a:ext cx="8698229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ProtoNN: Compressed kNN</a:t>
            </a:r>
          </a:p>
        </p:txBody>
      </p:sp>
      <p:sp>
        <p:nvSpPr>
          <p:cNvPr id="202" name="Line 3"/>
          <p:cNvSpPr>
            <a:spLocks noChangeShapeType="1"/>
          </p:cNvSpPr>
          <p:nvPr/>
        </p:nvSpPr>
        <p:spPr bwMode="auto">
          <a:xfrm>
            <a:off x="-914399" y="964423"/>
            <a:ext cx="1040573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kern="0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13515" y="1451958"/>
                <a:ext cx="8847358" cy="5317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  <a:defRPr/>
                </a:pPr>
                <a:r>
                  <a:rPr lang="en-US" sz="2800" kern="0" dirty="0">
                    <a:solidFill>
                      <a:schemeClr val="bg1"/>
                    </a:solidFill>
                  </a:rPr>
                  <a:t>kNN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  <a:defRPr/>
                </a:pPr>
                <a:endParaRPr lang="en-US" sz="2800" kern="0" dirty="0">
                  <a:solidFill>
                    <a:schemeClr val="bg1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  <a:defRPr/>
                </a:pPr>
                <a:endParaRPr lang="en-US" sz="2800" kern="0" dirty="0">
                  <a:solidFill>
                    <a:schemeClr val="bg1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  <a:defRPr/>
                </a:pPr>
                <a:endParaRPr lang="en-US" sz="2800" kern="0" dirty="0">
                  <a:solidFill>
                    <a:schemeClr val="bg1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  <a:defRPr/>
                </a:pPr>
                <a:endParaRPr lang="en-US" sz="2800" kern="0" dirty="0">
                  <a:solidFill>
                    <a:schemeClr val="bg1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  <a:defRPr/>
                </a:pPr>
                <a:endParaRPr lang="en-US" sz="2800" kern="0" dirty="0">
                  <a:solidFill>
                    <a:schemeClr val="bg1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sz="2800" i="1" ker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i="1" ker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ker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 ker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sz="2800" i="1" ker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ker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i="1" ker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i="1" ker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ker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 ker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800" i="1" ker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𝑐𝑙𝑜𝑠𝑒𝑠𝑡</m:t>
                    </m:r>
                    <m:r>
                      <a:rPr lang="en-US" sz="2800" i="1" ker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ker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𝑝𝑜𝑖𝑛𝑡</m:t>
                    </m:r>
                    <m:r>
                      <a:rPr lang="en-US" sz="2800" i="1" ker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ker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sz="2800" i="1" ker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ker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800" kern="0" dirty="0">
                  <a:solidFill>
                    <a:schemeClr val="bg1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  <a:defRPr/>
                </a:pPr>
                <a:endParaRPr lang="en-US" sz="2800" kern="0" dirty="0">
                  <a:solidFill>
                    <a:schemeClr val="bg1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  <a:defRPr/>
                </a:pPr>
                <a:r>
                  <a:rPr lang="en-US" sz="2800" kern="0" dirty="0">
                    <a:solidFill>
                      <a:schemeClr val="bg1"/>
                    </a:solidFill>
                  </a:rPr>
                  <a:t>Pros: 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  <a:defRPr/>
                </a:pPr>
                <a:r>
                  <a:rPr lang="en-US" sz="2800" kern="0" dirty="0">
                    <a:solidFill>
                      <a:schemeClr val="bg1"/>
                    </a:solidFill>
                  </a:rPr>
                  <a:t>General supervised learning algorithm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  <a:defRPr/>
                </a:pPr>
                <a:r>
                  <a:rPr lang="en-US" sz="2800" kern="0" dirty="0">
                    <a:solidFill>
                      <a:schemeClr val="bg1"/>
                    </a:solidFill>
                  </a:rPr>
                  <a:t>Easy to understand, debug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  <a:defRPr/>
                </a:pPr>
                <a:r>
                  <a:rPr lang="en-US" sz="2800" kern="0" dirty="0">
                    <a:solidFill>
                      <a:schemeClr val="bg1"/>
                    </a:solidFill>
                  </a:rPr>
                  <a:t>Works with small amount of data, no training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15" y="1451958"/>
                <a:ext cx="8847358" cy="5317161"/>
              </a:xfrm>
              <a:prstGeom prst="rect">
                <a:avLst/>
              </a:prstGeom>
              <a:blipFill>
                <a:blip r:embed="rId3"/>
                <a:stretch>
                  <a:fillRect l="-1241" t="-1032" b="-1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Picture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148" y="1451956"/>
            <a:ext cx="3511600" cy="2286198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294520" y="1976595"/>
            <a:ext cx="841612" cy="7187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806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35835" y="1118095"/>
            <a:ext cx="9144000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2800" kern="0" dirty="0">
              <a:solidFill>
                <a:schemeClr val="bg1"/>
              </a:solidFill>
              <a:ea typeface="+mj-ea"/>
              <a:cs typeface="+mj-c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35836" y="74119"/>
            <a:ext cx="8698229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kNN for IoT</a:t>
            </a:r>
          </a:p>
        </p:txBody>
      </p:sp>
      <p:sp>
        <p:nvSpPr>
          <p:cNvPr id="202" name="Line 3"/>
          <p:cNvSpPr>
            <a:spLocks noChangeShapeType="1"/>
          </p:cNvSpPr>
          <p:nvPr/>
        </p:nvSpPr>
        <p:spPr bwMode="auto">
          <a:xfrm>
            <a:off x="-914399" y="964423"/>
            <a:ext cx="1040573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3515" y="1451956"/>
            <a:ext cx="88473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solidFill>
                  <a:schemeClr val="bg1"/>
                </a:solidFill>
              </a:rPr>
              <a:t>Challenges: 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solidFill>
                  <a:schemeClr val="bg1"/>
                </a:solidFill>
              </a:rPr>
              <a:t>Poor accuracy: how to compute “distance” 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solidFill>
                  <a:schemeClr val="bg1"/>
                </a:solidFill>
              </a:rPr>
              <a:t>Large model size: entire training data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solidFill>
                  <a:schemeClr val="bg1"/>
                </a:solidFill>
              </a:rPr>
              <a:t>Large prediction time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98361" y="3847908"/>
            <a:ext cx="7148101" cy="265036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ProtoNN: Compressed kNN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Designed to overcome the challenges in </a:t>
            </a:r>
            <a:r>
              <a:rPr lang="en-US" sz="2400" dirty="0" err="1">
                <a:solidFill>
                  <a:schemeClr val="tx1"/>
                </a:solidFill>
              </a:rPr>
              <a:t>kNN</a:t>
            </a:r>
            <a:endParaRPr lang="en-US" sz="2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Produces models that fit on smallest IoT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State-of-the-art accuracy with real-time predictions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994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35835" y="1118095"/>
            <a:ext cx="9144000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2800" kern="0" dirty="0">
              <a:solidFill>
                <a:schemeClr val="bg1"/>
              </a:solidFill>
              <a:ea typeface="+mj-ea"/>
              <a:cs typeface="+mj-c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35836" y="74119"/>
            <a:ext cx="8698229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ProtoNN: Training Algorithm</a:t>
            </a:r>
          </a:p>
        </p:txBody>
      </p:sp>
      <p:sp>
        <p:nvSpPr>
          <p:cNvPr id="202" name="Line 3"/>
          <p:cNvSpPr>
            <a:spLocks noChangeShapeType="1"/>
          </p:cNvSpPr>
          <p:nvPr/>
        </p:nvSpPr>
        <p:spPr bwMode="auto">
          <a:xfrm>
            <a:off x="-914399" y="964423"/>
            <a:ext cx="1040573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151" name="Title 1"/>
          <p:cNvSpPr txBox="1">
            <a:spLocks/>
          </p:cNvSpPr>
          <p:nvPr/>
        </p:nvSpPr>
        <p:spPr>
          <a:xfrm>
            <a:off x="64935" y="1068913"/>
            <a:ext cx="9144000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2800" kern="0" dirty="0">
              <a:solidFill>
                <a:schemeClr val="bg1"/>
              </a:solidFill>
              <a:ea typeface="+mj-ea"/>
              <a:cs typeface="+mj-cs"/>
            </a:endParaRPr>
          </a:p>
        </p:txBody>
      </p:sp>
      <p:grpSp>
        <p:nvGrpSpPr>
          <p:cNvPr id="154" name="Group 153"/>
          <p:cNvGrpSpPr/>
          <p:nvPr/>
        </p:nvGrpSpPr>
        <p:grpSpPr>
          <a:xfrm>
            <a:off x="207681" y="1322421"/>
            <a:ext cx="7655484" cy="2286001"/>
            <a:chOff x="381000" y="2667000"/>
            <a:chExt cx="7183777" cy="1968659"/>
          </a:xfrm>
        </p:grpSpPr>
        <p:grpSp>
          <p:nvGrpSpPr>
            <p:cNvPr id="155" name="Group 154"/>
            <p:cNvGrpSpPr/>
            <p:nvPr/>
          </p:nvGrpSpPr>
          <p:grpSpPr>
            <a:xfrm>
              <a:off x="381000" y="2667000"/>
              <a:ext cx="3293505" cy="1968659"/>
              <a:chOff x="2032000" y="719666"/>
              <a:chExt cx="8313287" cy="6177798"/>
            </a:xfrm>
          </p:grpSpPr>
          <p:graphicFrame>
            <p:nvGraphicFramePr>
              <p:cNvPr id="160" name="Chart 159"/>
              <p:cNvGraphicFramePr/>
              <p:nvPr>
                <p:extLst/>
              </p:nvPr>
            </p:nvGraphicFramePr>
            <p:xfrm>
              <a:off x="2032000" y="719666"/>
              <a:ext cx="8313287" cy="617779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pic>
            <p:nvPicPr>
              <p:cNvPr id="161" name="Picture 2" descr="Image result for apple 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07988" y="2246804"/>
                <a:ext cx="313005" cy="346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2" name="Picture 16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3566" y="2145632"/>
                <a:ext cx="459862" cy="427827"/>
              </a:xfrm>
              <a:prstGeom prst="rect">
                <a:avLst/>
              </a:prstGeom>
            </p:spPr>
          </p:pic>
          <p:pic>
            <p:nvPicPr>
              <p:cNvPr id="163" name="Picture 16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58698" y="2553518"/>
                <a:ext cx="433291" cy="403108"/>
              </a:xfrm>
              <a:prstGeom prst="rect">
                <a:avLst/>
              </a:prstGeom>
            </p:spPr>
          </p:pic>
          <p:pic>
            <p:nvPicPr>
              <p:cNvPr id="164" name="Picture 16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80018" y="2376573"/>
                <a:ext cx="488205" cy="454198"/>
              </a:xfrm>
              <a:prstGeom prst="rect">
                <a:avLst/>
              </a:prstGeom>
            </p:spPr>
          </p:pic>
          <p:pic>
            <p:nvPicPr>
              <p:cNvPr id="165" name="Picture 164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35147" y="2993223"/>
                <a:ext cx="444755" cy="413772"/>
              </a:xfrm>
              <a:prstGeom prst="rect">
                <a:avLst/>
              </a:prstGeom>
            </p:spPr>
          </p:pic>
          <p:pic>
            <p:nvPicPr>
              <p:cNvPr id="166" name="Picture 16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5249" y="2036677"/>
                <a:ext cx="433291" cy="403108"/>
              </a:xfrm>
              <a:prstGeom prst="rect">
                <a:avLst/>
              </a:prstGeom>
            </p:spPr>
          </p:pic>
          <p:pic>
            <p:nvPicPr>
              <p:cNvPr id="167" name="Picture 166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92326" y="1729694"/>
                <a:ext cx="505656" cy="470433"/>
              </a:xfrm>
              <a:prstGeom prst="rect">
                <a:avLst/>
              </a:prstGeom>
            </p:spPr>
          </p:pic>
          <p:pic>
            <p:nvPicPr>
              <p:cNvPr id="168" name="Picture 2" descr="Image result for apple 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63337" y="2426789"/>
                <a:ext cx="319455" cy="3537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9" name="Picture 2" descr="Image result for apple 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62666" y="3163598"/>
                <a:ext cx="359339" cy="397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0" name="Picture 2" descr="Image result for apple 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52433" y="1837515"/>
                <a:ext cx="376645" cy="4170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1" name="Picture 2" descr="Image result for apple 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77481" y="3284911"/>
                <a:ext cx="376645" cy="4170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2" name="Picture 2" descr="Image result for apple 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7494" y="2791798"/>
                <a:ext cx="376645" cy="4170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6" name="TextBox 155"/>
            <p:cNvSpPr txBox="1"/>
            <p:nvPr/>
          </p:nvSpPr>
          <p:spPr>
            <a:xfrm>
              <a:off x="4143777" y="3062659"/>
              <a:ext cx="173348" cy="3975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endParaRPr lang="en-US" sz="2400" b="1" kern="0" dirty="0">
                <a:solidFill>
                  <a:schemeClr val="bg1"/>
                </a:solidFill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3804482" y="3657532"/>
              <a:ext cx="1372039" cy="7156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sz="2400" kern="0" dirty="0">
                  <a:solidFill>
                    <a:schemeClr val="bg1"/>
                  </a:solidFill>
                </a:rPr>
                <a:t>Sparse </a:t>
              </a:r>
            </a:p>
            <a:p>
              <a:pPr algn="ctr">
                <a:defRPr/>
              </a:pPr>
              <a:r>
                <a:rPr lang="en-US" sz="2400" kern="0" dirty="0">
                  <a:solidFill>
                    <a:schemeClr val="bg1"/>
                  </a:solidFill>
                </a:rPr>
                <a:t>Projection</a:t>
              </a:r>
              <a:endParaRPr lang="en-US" sz="24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7391429" y="4136460"/>
              <a:ext cx="173348" cy="3975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endParaRPr lang="en-US" sz="2400" kern="0" dirty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173" name="Straight Arrow Connector 172"/>
          <p:cNvCxnSpPr>
            <a:stCxn id="160" idx="3"/>
          </p:cNvCxnSpPr>
          <p:nvPr/>
        </p:nvCxnSpPr>
        <p:spPr>
          <a:xfrm flipV="1">
            <a:off x="3717446" y="2448172"/>
            <a:ext cx="1850454" cy="17246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 flipV="1">
            <a:off x="7232744" y="3490418"/>
            <a:ext cx="16055" cy="880003"/>
          </a:xfrm>
          <a:prstGeom prst="straightConnector1">
            <a:avLst/>
          </a:prstGeom>
          <a:ln w="63500"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6" name="Group 175"/>
          <p:cNvGrpSpPr/>
          <p:nvPr/>
        </p:nvGrpSpPr>
        <p:grpSpPr>
          <a:xfrm>
            <a:off x="3903284" y="1425822"/>
            <a:ext cx="1284804" cy="824257"/>
            <a:chOff x="2170774" y="1309278"/>
            <a:chExt cx="1413437" cy="1053495"/>
          </a:xfrm>
        </p:grpSpPr>
        <p:sp>
          <p:nvSpPr>
            <p:cNvPr id="177" name="Rectangle 176"/>
            <p:cNvSpPr/>
            <p:nvPr/>
          </p:nvSpPr>
          <p:spPr>
            <a:xfrm>
              <a:off x="2170774" y="1309278"/>
              <a:ext cx="1413437" cy="1053495"/>
            </a:xfrm>
            <a:prstGeom prst="rect">
              <a:avLst/>
            </a:prstGeom>
            <a:solidFill>
              <a:schemeClr val="accent5">
                <a:lumMod val="50000"/>
                <a:alpha val="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</a:endParaRPr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2286000" y="1429741"/>
              <a:ext cx="141513" cy="157964"/>
            </a:xfrm>
            <a:prstGeom prst="rect">
              <a:avLst/>
            </a:prstGeom>
            <a:solidFill>
              <a:srgbClr val="FFF907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</a:endParaRP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2438400" y="1899436"/>
              <a:ext cx="141513" cy="157964"/>
            </a:xfrm>
            <a:prstGeom prst="rect">
              <a:avLst/>
            </a:prstGeom>
            <a:solidFill>
              <a:srgbClr val="FFF907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3287487" y="1734541"/>
              <a:ext cx="141513" cy="157964"/>
            </a:xfrm>
            <a:prstGeom prst="rect">
              <a:avLst/>
            </a:prstGeom>
            <a:solidFill>
              <a:srgbClr val="FFF907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2743200" y="2128036"/>
              <a:ext cx="141513" cy="157964"/>
            </a:xfrm>
            <a:prstGeom prst="rect">
              <a:avLst/>
            </a:prstGeom>
            <a:solidFill>
              <a:srgbClr val="FFF907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3287487" y="1447800"/>
              <a:ext cx="141513" cy="157964"/>
            </a:xfrm>
            <a:prstGeom prst="rect">
              <a:avLst/>
            </a:prstGeom>
            <a:solidFill>
              <a:srgbClr val="FFF907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2971800" y="1734541"/>
              <a:ext cx="141513" cy="157964"/>
            </a:xfrm>
            <a:prstGeom prst="rect">
              <a:avLst/>
            </a:prstGeom>
            <a:solidFill>
              <a:srgbClr val="FFF907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3287487" y="2133600"/>
              <a:ext cx="141513" cy="157964"/>
            </a:xfrm>
            <a:prstGeom prst="rect">
              <a:avLst/>
            </a:prstGeom>
            <a:solidFill>
              <a:srgbClr val="FFF907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185" name="Chart 184"/>
          <p:cNvGraphicFramePr/>
          <p:nvPr>
            <p:extLst/>
          </p:nvPr>
        </p:nvGraphicFramePr>
        <p:xfrm>
          <a:off x="5415503" y="1322418"/>
          <a:ext cx="3507341" cy="22892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186" name="Oval 185"/>
          <p:cNvSpPr/>
          <p:nvPr/>
        </p:nvSpPr>
        <p:spPr>
          <a:xfrm>
            <a:off x="6447580" y="2810847"/>
            <a:ext cx="125835" cy="1174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187" name="Oval 186"/>
          <p:cNvSpPr/>
          <p:nvPr/>
        </p:nvSpPr>
        <p:spPr>
          <a:xfrm>
            <a:off x="6597222" y="2694176"/>
            <a:ext cx="125835" cy="1174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188" name="Oval 187"/>
          <p:cNvSpPr/>
          <p:nvPr/>
        </p:nvSpPr>
        <p:spPr>
          <a:xfrm>
            <a:off x="6708846" y="2787535"/>
            <a:ext cx="125835" cy="1174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189" name="Oval 188"/>
          <p:cNvSpPr/>
          <p:nvPr/>
        </p:nvSpPr>
        <p:spPr>
          <a:xfrm>
            <a:off x="6589709" y="2837161"/>
            <a:ext cx="125835" cy="1174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190" name="Oval 189"/>
          <p:cNvSpPr/>
          <p:nvPr/>
        </p:nvSpPr>
        <p:spPr>
          <a:xfrm>
            <a:off x="6750040" y="2915801"/>
            <a:ext cx="125835" cy="1174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191" name="Oval 190"/>
          <p:cNvSpPr/>
          <p:nvPr/>
        </p:nvSpPr>
        <p:spPr>
          <a:xfrm>
            <a:off x="6764603" y="2676568"/>
            <a:ext cx="125835" cy="1174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192" name="Oval 191"/>
          <p:cNvSpPr/>
          <p:nvPr/>
        </p:nvSpPr>
        <p:spPr>
          <a:xfrm>
            <a:off x="7871678" y="2801967"/>
            <a:ext cx="125835" cy="11744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193" name="Oval 192"/>
          <p:cNvSpPr/>
          <p:nvPr/>
        </p:nvSpPr>
        <p:spPr>
          <a:xfrm>
            <a:off x="7581346" y="2860690"/>
            <a:ext cx="125835" cy="11744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194" name="Oval 193"/>
          <p:cNvSpPr/>
          <p:nvPr/>
        </p:nvSpPr>
        <p:spPr>
          <a:xfrm>
            <a:off x="7469458" y="2789807"/>
            <a:ext cx="125835" cy="11744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195" name="Oval 194"/>
          <p:cNvSpPr/>
          <p:nvPr/>
        </p:nvSpPr>
        <p:spPr>
          <a:xfrm>
            <a:off x="7721620" y="2776398"/>
            <a:ext cx="125835" cy="11744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7589884" y="2748967"/>
            <a:ext cx="125835" cy="11744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197" name="Oval 196"/>
          <p:cNvSpPr/>
          <p:nvPr/>
        </p:nvSpPr>
        <p:spPr>
          <a:xfrm>
            <a:off x="7763915" y="2895883"/>
            <a:ext cx="125835" cy="11744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200" name="Chart 199"/>
          <p:cNvGraphicFramePr/>
          <p:nvPr>
            <p:extLst/>
          </p:nvPr>
        </p:nvGraphicFramePr>
        <p:xfrm>
          <a:off x="5399448" y="4212715"/>
          <a:ext cx="3507341" cy="22892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201" name="Oval 200"/>
          <p:cNvSpPr/>
          <p:nvPr/>
        </p:nvSpPr>
        <p:spPr>
          <a:xfrm>
            <a:off x="6325228" y="5668735"/>
            <a:ext cx="125835" cy="1174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203" name="Oval 202"/>
          <p:cNvSpPr/>
          <p:nvPr/>
        </p:nvSpPr>
        <p:spPr>
          <a:xfrm>
            <a:off x="6441246" y="5551289"/>
            <a:ext cx="125835" cy="1174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204" name="Oval 203"/>
          <p:cNvSpPr/>
          <p:nvPr/>
        </p:nvSpPr>
        <p:spPr>
          <a:xfrm>
            <a:off x="6646572" y="5543441"/>
            <a:ext cx="125835" cy="1174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205" name="Oval 204"/>
          <p:cNvSpPr/>
          <p:nvPr/>
        </p:nvSpPr>
        <p:spPr>
          <a:xfrm>
            <a:off x="6493012" y="5728910"/>
            <a:ext cx="125835" cy="1174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206" name="Oval 205"/>
          <p:cNvSpPr/>
          <p:nvPr/>
        </p:nvSpPr>
        <p:spPr>
          <a:xfrm>
            <a:off x="6649345" y="5796425"/>
            <a:ext cx="125835" cy="1174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207" name="Oval 206"/>
          <p:cNvSpPr/>
          <p:nvPr/>
        </p:nvSpPr>
        <p:spPr>
          <a:xfrm>
            <a:off x="6605848" y="5689052"/>
            <a:ext cx="125835" cy="1174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208" name="Oval 207"/>
          <p:cNvSpPr/>
          <p:nvPr/>
        </p:nvSpPr>
        <p:spPr>
          <a:xfrm>
            <a:off x="7755559" y="5691051"/>
            <a:ext cx="125835" cy="11744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209" name="Oval 208"/>
          <p:cNvSpPr/>
          <p:nvPr/>
        </p:nvSpPr>
        <p:spPr>
          <a:xfrm>
            <a:off x="7520477" y="5779226"/>
            <a:ext cx="125835" cy="11744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210" name="Oval 209"/>
          <p:cNvSpPr/>
          <p:nvPr/>
        </p:nvSpPr>
        <p:spPr>
          <a:xfrm>
            <a:off x="7367025" y="5670187"/>
            <a:ext cx="125835" cy="11744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211" name="Oval 210"/>
          <p:cNvSpPr/>
          <p:nvPr/>
        </p:nvSpPr>
        <p:spPr>
          <a:xfrm>
            <a:off x="7636371" y="5710399"/>
            <a:ext cx="125835" cy="11744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212" name="Oval 211"/>
          <p:cNvSpPr/>
          <p:nvPr/>
        </p:nvSpPr>
        <p:spPr>
          <a:xfrm>
            <a:off x="7492860" y="5646362"/>
            <a:ext cx="125835" cy="11744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213" name="Oval 212"/>
          <p:cNvSpPr/>
          <p:nvPr/>
        </p:nvSpPr>
        <p:spPr>
          <a:xfrm>
            <a:off x="7696216" y="5824674"/>
            <a:ext cx="125835" cy="11744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215" name="Oval 214"/>
          <p:cNvSpPr/>
          <p:nvPr/>
        </p:nvSpPr>
        <p:spPr>
          <a:xfrm>
            <a:off x="6730090" y="5663203"/>
            <a:ext cx="125835" cy="1174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216" name="Oval 215"/>
          <p:cNvSpPr/>
          <p:nvPr/>
        </p:nvSpPr>
        <p:spPr>
          <a:xfrm>
            <a:off x="6451964" y="5668735"/>
            <a:ext cx="125835" cy="1174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217" name="Oval 216"/>
          <p:cNvSpPr/>
          <p:nvPr/>
        </p:nvSpPr>
        <p:spPr>
          <a:xfrm>
            <a:off x="7344738" y="5784073"/>
            <a:ext cx="125835" cy="117445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Rectangle 217"/>
              <p:cNvSpPr/>
              <p:nvPr/>
            </p:nvSpPr>
            <p:spPr>
              <a:xfrm>
                <a:off x="6227521" y="5681553"/>
                <a:ext cx="33085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ker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ker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US" sz="1600" i="1" ker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kern="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8" name="Rectangle 2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521" y="5681553"/>
                <a:ext cx="330857" cy="338554"/>
              </a:xfrm>
              <a:prstGeom prst="rect">
                <a:avLst/>
              </a:prstGeom>
              <a:blipFill>
                <a:blip r:embed="rId14"/>
                <a:stretch>
                  <a:fillRect r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9" name="Rectangle 218"/>
              <p:cNvSpPr/>
              <p:nvPr/>
            </p:nvSpPr>
            <p:spPr>
              <a:xfrm>
                <a:off x="6704249" y="5701144"/>
                <a:ext cx="33085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ker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ker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US" sz="1600" i="1" ker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kern="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19" name="Rectangle 2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249" y="5701144"/>
                <a:ext cx="330857" cy="338554"/>
              </a:xfrm>
              <a:prstGeom prst="rect">
                <a:avLst/>
              </a:prstGeom>
              <a:blipFill>
                <a:blip r:embed="rId15"/>
                <a:stretch>
                  <a:fillRect r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2" name="TextBox 221"/>
          <p:cNvSpPr txBox="1"/>
          <p:nvPr/>
        </p:nvSpPr>
        <p:spPr>
          <a:xfrm>
            <a:off x="5701514" y="3681374"/>
            <a:ext cx="1547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2400" kern="0" dirty="0">
                <a:solidFill>
                  <a:schemeClr val="bg1"/>
                </a:solidFill>
              </a:rPr>
              <a:t>Prototypes</a:t>
            </a:r>
            <a:endParaRPr lang="en-US" sz="2400" kern="0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3" name="Rectangle 222"/>
              <p:cNvSpPr/>
              <p:nvPr/>
            </p:nvSpPr>
            <p:spPr>
              <a:xfrm>
                <a:off x="7287838" y="5784475"/>
                <a:ext cx="33085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ker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ker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US" sz="1600" i="1" ker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600" kern="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23" name="Rectangle 2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838" y="5784475"/>
                <a:ext cx="330857" cy="338554"/>
              </a:xfrm>
              <a:prstGeom prst="rect">
                <a:avLst/>
              </a:prstGeom>
              <a:blipFill>
                <a:blip r:embed="rId16"/>
                <a:stretch>
                  <a:fillRect r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245478" y="3524439"/>
            <a:ext cx="49840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Two key ideas: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Sparse projection: reduce dimensionality+learn good distance metric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Learn prototypes: reduce model size, prediction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TextBox 223"/>
              <p:cNvSpPr txBox="1"/>
              <p:nvPr/>
            </p:nvSpPr>
            <p:spPr>
              <a:xfrm>
                <a:off x="245478" y="5147942"/>
                <a:ext cx="498409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Parameters to learn: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Z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Projection Matrix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: prototypes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: label vector for each prototype</a:t>
                </a:r>
              </a:p>
            </p:txBody>
          </p:sp>
        </mc:Choice>
        <mc:Fallback xmlns="">
          <p:sp>
            <p:nvSpPr>
              <p:cNvPr id="224" name="TextBox 2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78" y="5147942"/>
                <a:ext cx="4984096" cy="1200329"/>
              </a:xfrm>
              <a:prstGeom prst="rect">
                <a:avLst/>
              </a:prstGeom>
              <a:blipFill>
                <a:blip r:embed="rId17"/>
                <a:stretch>
                  <a:fillRect l="-978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1871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35835" y="1118095"/>
            <a:ext cx="9144000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2800" kern="0" dirty="0">
              <a:solidFill>
                <a:schemeClr val="bg1"/>
              </a:solidFill>
              <a:ea typeface="+mj-ea"/>
              <a:cs typeface="+mj-c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35836" y="74119"/>
            <a:ext cx="8698229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ProtoNN: Training</a:t>
            </a:r>
          </a:p>
        </p:txBody>
      </p:sp>
      <p:sp>
        <p:nvSpPr>
          <p:cNvPr id="202" name="Line 3"/>
          <p:cNvSpPr>
            <a:spLocks noChangeShapeType="1"/>
          </p:cNvSpPr>
          <p:nvPr/>
        </p:nvSpPr>
        <p:spPr bwMode="auto">
          <a:xfrm>
            <a:off x="-914399" y="964423"/>
            <a:ext cx="1040573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3515" y="1451958"/>
            <a:ext cx="88473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solidFill>
                  <a:schemeClr val="bg1"/>
                </a:solidFill>
              </a:rPr>
              <a:t>Learn all the parameters </a:t>
            </a:r>
            <a:r>
              <a:rPr lang="en-US" sz="2800" kern="0" dirty="0">
                <a:solidFill>
                  <a:srgbClr val="FF0000"/>
                </a:solidFill>
              </a:rPr>
              <a:t>jointly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solidFill>
                  <a:schemeClr val="bg1"/>
                </a:solidFill>
              </a:rPr>
              <a:t>Learn with an explicit model size constraint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-470649" y="2677345"/>
                <a:ext cx="9304713" cy="3524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ker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ker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ker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i="1" ker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sz="2800" i="1" ker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800" i="1" ker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 ker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 ker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,., </m:t>
                              </m:r>
                              <m:sSub>
                                <m:sSubPr>
                                  <m:ctrlPr>
                                    <a:rPr lang="en-US" sz="2800" i="1" ker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 ker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sz="2800" i="1" ker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800" i="1" ker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i="1" ker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 ker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,.,</m:t>
                              </m:r>
                              <m:sSub>
                                <m:sSubPr>
                                  <m:ctrlPr>
                                    <a:rPr lang="en-US" sz="2800" i="1" ker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i="1" ker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sz="2800" i="1" ker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 ker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i="1" ker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 ker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/>
                            <m:e>
                              <m:r>
                                <a:rPr lang="en-US" sz="2800" i="1" ker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ℓ(</m:t>
                              </m:r>
                              <m:sSub>
                                <m:sSubPr>
                                  <m:ctrlPr>
                                    <a:rPr lang="en-US" sz="2800" i="1" ker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 ker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 ker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 ker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 ker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 ker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 ker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800" i="1" ker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  <m:oMath xmlns:m="http://schemas.openxmlformats.org/officeDocument/2006/math">
                      <m:r>
                        <a:rPr lang="en-US" sz="2800" i="1" ker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        </m:t>
                      </m:r>
                      <m:r>
                        <a:rPr lang="en-US" sz="2800" i="1" ker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i="1" ker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i="1" ker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i="1" ker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         </m:t>
                      </m:r>
                      <m:acc>
                        <m:accPr>
                          <m:chr m:val="̂"/>
                          <m:ctrlPr>
                            <a:rPr lang="en-US" sz="2800" i="1" ker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ker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ker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 ker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800" i="1" ker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 ker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 ker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i="1" ker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ker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i="1" ker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800" ker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800" i="1" ker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sz="2800" i="1" ker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m:rPr>
                              <m:lit/>
                            </m:rPr>
                            <a:rPr lang="en-US" sz="2800" i="1" ker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sz="2800" i="1" ker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ker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 ker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i="1" ker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 ker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sSub>
                            <m:sSubPr>
                              <m:ctrlPr>
                                <a:rPr lang="en-US" sz="2800" i="1" ker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ker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 ker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sz="2800" i="1" ker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sz="2800" i="1" ker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lit/>
                                </m:rPr>
                                <a:rPr lang="en-US" sz="2800" i="1" ker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sz="2800" i="1" ker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800" i="1" ker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800" i="1" ker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en-US" sz="2800" i="1" ker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</m:t>
                      </m:r>
                      <m:r>
                        <m:rPr>
                          <m:lit/>
                        </m:rPr>
                        <a:rPr lang="en-US" sz="2800" i="1" ker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||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ker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ker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ker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i="1" ker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 ker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800" i="1" ker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ker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i="1" ker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m:rPr>
                          <m:lit/>
                        </m:rPr>
                        <a:rPr lang="en-US" sz="2800" i="1" ker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800" i="1" ker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2800" i="1" ker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2800" i="1" ker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 ker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800" i="1" ker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ker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800" i="1" ker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sz="2800" i="1" ker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</m:t>
                      </m:r>
                      <m:r>
                        <m:rPr>
                          <m:lit/>
                        </m:rPr>
                        <a:rPr lang="en-US" sz="2800" i="1" ker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sz="2800" i="1" ker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m:rPr>
                          <m:lit/>
                        </m:rPr>
                        <a:rPr lang="en-US" sz="2800" i="1" ker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800" i="1" ker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2800" i="1" ker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2800" i="1" ker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 ker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800" i="1" ker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ker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800" i="1" ker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sz="2800" i="1" ker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</m:t>
                      </m:r>
                      <m:r>
                        <m:rPr>
                          <m:lit/>
                        </m:rPr>
                        <a:rPr lang="en-US" sz="2800" i="1" ker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||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ker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ker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ker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 ker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 ker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800" i="1" ker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ker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 ker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m:rPr>
                          <m:lit/>
                        </m:rPr>
                        <a:rPr lang="en-US" sz="2800" i="1" ker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800" i="1" ker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2800" i="1" ker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2800" i="1" ker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 ker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800" i="1" ker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ker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800" i="1" ker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2800" kern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0649" y="2677345"/>
                <a:ext cx="9304713" cy="35248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/>
          <p:cNvSpPr/>
          <p:nvPr/>
        </p:nvSpPr>
        <p:spPr>
          <a:xfrm>
            <a:off x="1807518" y="4793490"/>
            <a:ext cx="4961896" cy="14040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Straight Arrow Connector 37"/>
          <p:cNvCxnSpPr>
            <a:endCxn id="3" idx="2"/>
          </p:cNvCxnSpPr>
          <p:nvPr/>
        </p:nvCxnSpPr>
        <p:spPr>
          <a:xfrm flipV="1">
            <a:off x="1155764" y="5495536"/>
            <a:ext cx="640080" cy="7020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55291" y="6076908"/>
            <a:ext cx="2008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Memory Constraint</a:t>
            </a:r>
          </a:p>
        </p:txBody>
      </p:sp>
      <p:sp>
        <p:nvSpPr>
          <p:cNvPr id="41" name="Oval 40"/>
          <p:cNvSpPr/>
          <p:nvPr/>
        </p:nvSpPr>
        <p:spPr>
          <a:xfrm>
            <a:off x="3564768" y="2826751"/>
            <a:ext cx="1322862" cy="77979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4887630" y="3021697"/>
            <a:ext cx="1359288" cy="2010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246917" y="2676570"/>
            <a:ext cx="2140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Loss function: dependent on task</a:t>
            </a:r>
          </a:p>
        </p:txBody>
      </p:sp>
    </p:spTree>
    <p:extLst>
      <p:ext uri="{BB962C8B-B14F-4D97-AF65-F5344CB8AC3E}">
        <p14:creationId xmlns:p14="http://schemas.microsoft.com/office/powerpoint/2010/main" val="15235561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35835" y="1118095"/>
            <a:ext cx="9144000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2800" kern="0" dirty="0">
              <a:solidFill>
                <a:schemeClr val="bg1"/>
              </a:solidFill>
              <a:ea typeface="+mj-ea"/>
              <a:cs typeface="+mj-c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309936" y="74119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Optimization Algorithm</a:t>
            </a:r>
          </a:p>
        </p:txBody>
      </p:sp>
      <p:sp>
        <p:nvSpPr>
          <p:cNvPr id="202" name="Line 3"/>
          <p:cNvSpPr>
            <a:spLocks noChangeShapeType="1"/>
          </p:cNvSpPr>
          <p:nvPr/>
        </p:nvSpPr>
        <p:spPr bwMode="auto">
          <a:xfrm>
            <a:off x="-914399" y="964423"/>
            <a:ext cx="1040573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2116" y="1164134"/>
            <a:ext cx="887014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kern="0" dirty="0">
                <a:solidFill>
                  <a:schemeClr val="bg1"/>
                </a:solidFill>
              </a:rPr>
              <a:t>Algorithm: Hard Thresholding with SGD</a:t>
            </a:r>
          </a:p>
          <a:p>
            <a:pPr>
              <a:defRPr/>
            </a:pPr>
            <a:endParaRPr lang="en-US" sz="2800" kern="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solidFill>
                  <a:schemeClr val="bg1"/>
                </a:solidFill>
              </a:rPr>
              <a:t>Outer Loop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solidFill>
                  <a:schemeClr val="bg1"/>
                </a:solidFill>
              </a:rPr>
              <a:t>Inner Loop</a:t>
            </a:r>
          </a:p>
          <a:p>
            <a:pPr marL="1371600" lvl="2" indent="-457200"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solidFill>
                  <a:schemeClr val="bg1"/>
                </a:solidFill>
              </a:rPr>
              <a:t>(Z, B, W) </a:t>
            </a:r>
            <a:r>
              <a:rPr lang="en-US" sz="2800" kern="0" dirty="0">
                <a:solidFill>
                  <a:schemeClr val="bg1"/>
                </a:solidFill>
                <a:sym typeface="Wingdings" panose="05000000000000000000" pitchFamily="2" charset="2"/>
              </a:rPr>
              <a:t> SGD Update using loss function over random batch of points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solidFill>
                  <a:schemeClr val="bg1"/>
                </a:solidFill>
                <a:sym typeface="Wingdings" panose="05000000000000000000" pitchFamily="2" charset="2"/>
              </a:rPr>
              <a:t>Z  Hard thresholding (make entries below a threshold to be 0)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solidFill>
                  <a:schemeClr val="bg1"/>
                </a:solidFill>
                <a:sym typeface="Wingdings" panose="05000000000000000000" pitchFamily="2" charset="2"/>
              </a:rPr>
              <a:t>B  Hard thresholding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solidFill>
                  <a:schemeClr val="bg1"/>
                </a:solidFill>
                <a:sym typeface="Wingdings" panose="05000000000000000000" pitchFamily="2" charset="2"/>
              </a:rPr>
              <a:t>W  Hard Thresholding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endParaRPr lang="en-US" sz="2800" kern="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solidFill>
                  <a:schemeClr val="bg1"/>
                </a:solidFill>
                <a:sym typeface="Wingdings" panose="05000000000000000000" pitchFamily="2" charset="2"/>
              </a:rPr>
              <a:t>Hard Thresholding: provided analysis for a general class of problems in Jain, Tewari, Kar’NIPS-2014</a:t>
            </a:r>
          </a:p>
        </p:txBody>
      </p:sp>
    </p:spTree>
    <p:extLst>
      <p:ext uri="{BB962C8B-B14F-4D97-AF65-F5344CB8AC3E}">
        <p14:creationId xmlns:p14="http://schemas.microsoft.com/office/powerpoint/2010/main" val="6637413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35835" y="1118095"/>
            <a:ext cx="9144000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2800" kern="0" dirty="0">
              <a:solidFill>
                <a:schemeClr val="bg1"/>
              </a:solidFill>
              <a:ea typeface="+mj-ea"/>
              <a:cs typeface="+mj-c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35836" y="74119"/>
            <a:ext cx="8698229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ProtoNN: Prediction Algorithm</a:t>
            </a:r>
          </a:p>
        </p:txBody>
      </p:sp>
      <p:sp>
        <p:nvSpPr>
          <p:cNvPr id="202" name="Line 3"/>
          <p:cNvSpPr>
            <a:spLocks noChangeShapeType="1"/>
          </p:cNvSpPr>
          <p:nvPr/>
        </p:nvSpPr>
        <p:spPr bwMode="auto">
          <a:xfrm>
            <a:off x="-914399" y="964423"/>
            <a:ext cx="1040573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151" name="Title 1"/>
          <p:cNvSpPr txBox="1">
            <a:spLocks/>
          </p:cNvSpPr>
          <p:nvPr/>
        </p:nvSpPr>
        <p:spPr>
          <a:xfrm>
            <a:off x="64935" y="1068913"/>
            <a:ext cx="9144000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2800" kern="0" dirty="0">
              <a:solidFill>
                <a:schemeClr val="bg1"/>
              </a:solidFill>
              <a:ea typeface="+mj-ea"/>
              <a:cs typeface="+mj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0" name="Ink 219"/>
              <p14:cNvContentPartPr/>
              <p14:nvPr/>
            </p14:nvContentPartPr>
            <p14:xfrm>
              <a:off x="7452896" y="5762147"/>
              <a:ext cx="101452" cy="38160"/>
            </p14:xfrm>
          </p:contentPart>
        </mc:Choice>
        <mc:Fallback xmlns="">
          <p:pic>
            <p:nvPicPr>
              <p:cNvPr id="220" name="Ink 21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46780" y="5755969"/>
                <a:ext cx="113684" cy="50517"/>
              </a:xfrm>
              <a:prstGeom prst="rect">
                <a:avLst/>
              </a:prstGeom>
            </p:spPr>
          </p:pic>
        </mc:Fallback>
      </mc:AlternateContent>
      <p:sp>
        <p:nvSpPr>
          <p:cNvPr id="72" name="Rectangle 71"/>
          <p:cNvSpPr/>
          <p:nvPr/>
        </p:nvSpPr>
        <p:spPr>
          <a:xfrm>
            <a:off x="4793290" y="5001615"/>
            <a:ext cx="3526204" cy="126855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73" name="Title 1"/>
          <p:cNvSpPr txBox="1">
            <a:spLocks/>
          </p:cNvSpPr>
          <p:nvPr/>
        </p:nvSpPr>
        <p:spPr>
          <a:xfrm>
            <a:off x="64935" y="1056666"/>
            <a:ext cx="9144000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2800" kern="0" dirty="0">
              <a:solidFill>
                <a:schemeClr val="bg1"/>
              </a:solidFill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3939346" y="5047015"/>
                <a:ext cx="5375986" cy="11005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1" ker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400" b="1" i="1" ker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ker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sz="2400" b="1" ker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sz="2400" i="1" ker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ker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ker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 ker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ker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 ker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 ker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 ker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ker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400" i="1" ker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400" b="1" i="1" ker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 ker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 ker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ker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𝐛</m:t>
                                          </m:r>
                                        </m:e>
                                        <m:sub>
                                          <m:r>
                                            <a:rPr lang="en-US" sz="2400" i="1" ker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 ker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 ker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400" b="1" i="1" ker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  <m:sup>
                                  <m:r>
                                    <a:rPr lang="en-US" sz="2400" b="1" i="1" ker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</m:sup>
                          </m:sSup>
                          <m:r>
                            <a:rPr lang="en-US" sz="2400" i="1" ker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⁡</m:t>
                          </m:r>
                        </m:e>
                      </m:nary>
                    </m:oMath>
                  </m:oMathPara>
                </a14:m>
                <a:endParaRPr lang="en-US" sz="2400" kern="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346" y="5047015"/>
                <a:ext cx="5375986" cy="11005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6" name="Group 75"/>
          <p:cNvGrpSpPr/>
          <p:nvPr/>
        </p:nvGrpSpPr>
        <p:grpSpPr>
          <a:xfrm>
            <a:off x="207681" y="1310174"/>
            <a:ext cx="7655484" cy="2286001"/>
            <a:chOff x="381000" y="2667000"/>
            <a:chExt cx="7183777" cy="1968659"/>
          </a:xfrm>
        </p:grpSpPr>
        <p:grpSp>
          <p:nvGrpSpPr>
            <p:cNvPr id="77" name="Group 76"/>
            <p:cNvGrpSpPr/>
            <p:nvPr/>
          </p:nvGrpSpPr>
          <p:grpSpPr>
            <a:xfrm>
              <a:off x="381000" y="2667000"/>
              <a:ext cx="3293505" cy="1968659"/>
              <a:chOff x="2032000" y="719666"/>
              <a:chExt cx="8313287" cy="6177798"/>
            </a:xfrm>
          </p:grpSpPr>
          <p:graphicFrame>
            <p:nvGraphicFramePr>
              <p:cNvPr id="82" name="Chart 81"/>
              <p:cNvGraphicFramePr/>
              <p:nvPr>
                <p:extLst/>
              </p:nvPr>
            </p:nvGraphicFramePr>
            <p:xfrm>
              <a:off x="2032000" y="719666"/>
              <a:ext cx="8313287" cy="617779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7"/>
              </a:graphicData>
            </a:graphic>
          </p:graphicFrame>
          <p:pic>
            <p:nvPicPr>
              <p:cNvPr id="83" name="Picture 2" descr="Image result for apple 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07988" y="2246804"/>
                <a:ext cx="313005" cy="346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4" name="Picture 83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3566" y="2145632"/>
                <a:ext cx="459862" cy="427827"/>
              </a:xfrm>
              <a:prstGeom prst="rect">
                <a:avLst/>
              </a:prstGeom>
            </p:spPr>
          </p:pic>
          <p:pic>
            <p:nvPicPr>
              <p:cNvPr id="85" name="Picture 8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58698" y="2553518"/>
                <a:ext cx="433291" cy="403108"/>
              </a:xfrm>
              <a:prstGeom prst="rect">
                <a:avLst/>
              </a:prstGeom>
            </p:spPr>
          </p:pic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80018" y="2376573"/>
                <a:ext cx="488205" cy="454198"/>
              </a:xfrm>
              <a:prstGeom prst="rect">
                <a:avLst/>
              </a:prstGeom>
            </p:spPr>
          </p:pic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35147" y="2993223"/>
                <a:ext cx="444755" cy="413772"/>
              </a:xfrm>
              <a:prstGeom prst="rect">
                <a:avLst/>
              </a:prstGeom>
            </p:spPr>
          </p:pic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5249" y="2036677"/>
                <a:ext cx="433291" cy="403108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92326" y="1729694"/>
                <a:ext cx="505656" cy="470433"/>
              </a:xfrm>
              <a:prstGeom prst="rect">
                <a:avLst/>
              </a:prstGeom>
            </p:spPr>
          </p:pic>
          <p:pic>
            <p:nvPicPr>
              <p:cNvPr id="90" name="Picture 2" descr="Image result for apple 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63337" y="2426789"/>
                <a:ext cx="319455" cy="3537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1" name="Picture 2" descr="Image result for apple 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62666" y="3163598"/>
                <a:ext cx="359339" cy="397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" name="Picture 2" descr="Image result for apple 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52433" y="1837515"/>
                <a:ext cx="376645" cy="4170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3" name="Picture 2" descr="Image result for apple 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77481" y="3284911"/>
                <a:ext cx="376645" cy="4170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4" name="Picture 2" descr="Image result for apple 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7494" y="2791798"/>
                <a:ext cx="376645" cy="4170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8" name="TextBox 77"/>
            <p:cNvSpPr txBox="1"/>
            <p:nvPr/>
          </p:nvSpPr>
          <p:spPr>
            <a:xfrm>
              <a:off x="4143777" y="3062659"/>
              <a:ext cx="173348" cy="3975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endParaRPr lang="en-US" sz="2400" b="1" kern="0" dirty="0">
                <a:solidFill>
                  <a:schemeClr val="bg1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804482" y="3657532"/>
              <a:ext cx="1372039" cy="7156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sz="2400" kern="0" dirty="0">
                  <a:solidFill>
                    <a:schemeClr val="bg1"/>
                  </a:solidFill>
                </a:rPr>
                <a:t>Sparse </a:t>
              </a:r>
            </a:p>
            <a:p>
              <a:pPr algn="ctr">
                <a:defRPr/>
              </a:pPr>
              <a:r>
                <a:rPr lang="en-US" sz="2400" kern="0" dirty="0">
                  <a:solidFill>
                    <a:schemeClr val="bg1"/>
                  </a:solidFill>
                </a:rPr>
                <a:t>Projection</a:t>
              </a:r>
              <a:endParaRPr lang="en-US" sz="24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Cube 79"/>
            <p:cNvSpPr/>
            <p:nvPr/>
          </p:nvSpPr>
          <p:spPr>
            <a:xfrm>
              <a:off x="2105282" y="3307419"/>
              <a:ext cx="314213" cy="222956"/>
            </a:xfrm>
            <a:prstGeom prst="cub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kern="0" dirty="0">
                  <a:solidFill>
                    <a:schemeClr val="tx1"/>
                  </a:solidFill>
                </a:rPr>
                <a:t>x</a:t>
              </a:r>
              <a:endParaRPr lang="en-IN" kern="0" dirty="0">
                <a:solidFill>
                  <a:schemeClr val="tx1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391429" y="4136460"/>
              <a:ext cx="173348" cy="3975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endParaRPr lang="en-US" sz="2400" kern="0" dirty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95" name="Straight Arrow Connector 94"/>
          <p:cNvCxnSpPr>
            <a:stCxn id="82" idx="3"/>
          </p:cNvCxnSpPr>
          <p:nvPr/>
        </p:nvCxnSpPr>
        <p:spPr>
          <a:xfrm flipV="1">
            <a:off x="3717446" y="2435925"/>
            <a:ext cx="1850454" cy="17246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V="1">
            <a:off x="6643499" y="3505170"/>
            <a:ext cx="0" cy="1474651"/>
          </a:xfrm>
          <a:prstGeom prst="straightConnector1">
            <a:avLst/>
          </a:prstGeom>
          <a:ln w="63500"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3903284" y="1413575"/>
            <a:ext cx="1284804" cy="824257"/>
            <a:chOff x="2170774" y="1309278"/>
            <a:chExt cx="1413437" cy="1053495"/>
          </a:xfrm>
        </p:grpSpPr>
        <p:sp>
          <p:nvSpPr>
            <p:cNvPr id="99" name="Rectangle 98"/>
            <p:cNvSpPr/>
            <p:nvPr/>
          </p:nvSpPr>
          <p:spPr>
            <a:xfrm>
              <a:off x="2170774" y="1309278"/>
              <a:ext cx="1413437" cy="1053495"/>
            </a:xfrm>
            <a:prstGeom prst="rect">
              <a:avLst/>
            </a:prstGeom>
            <a:solidFill>
              <a:schemeClr val="accent5">
                <a:lumMod val="50000"/>
                <a:alpha val="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2286000" y="1429741"/>
              <a:ext cx="141513" cy="157964"/>
            </a:xfrm>
            <a:prstGeom prst="rect">
              <a:avLst/>
            </a:prstGeom>
            <a:solidFill>
              <a:srgbClr val="FFF907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2438400" y="1899436"/>
              <a:ext cx="141513" cy="157964"/>
            </a:xfrm>
            <a:prstGeom prst="rect">
              <a:avLst/>
            </a:prstGeom>
            <a:solidFill>
              <a:srgbClr val="FFF907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3287487" y="1734541"/>
              <a:ext cx="141513" cy="157964"/>
            </a:xfrm>
            <a:prstGeom prst="rect">
              <a:avLst/>
            </a:prstGeom>
            <a:solidFill>
              <a:srgbClr val="FFF907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2743200" y="2128036"/>
              <a:ext cx="141513" cy="157964"/>
            </a:xfrm>
            <a:prstGeom prst="rect">
              <a:avLst/>
            </a:prstGeom>
            <a:solidFill>
              <a:srgbClr val="FFF907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3287487" y="1447800"/>
              <a:ext cx="141513" cy="157964"/>
            </a:xfrm>
            <a:prstGeom prst="rect">
              <a:avLst/>
            </a:prstGeom>
            <a:solidFill>
              <a:srgbClr val="FFF907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2971800" y="1734541"/>
              <a:ext cx="141513" cy="157964"/>
            </a:xfrm>
            <a:prstGeom prst="rect">
              <a:avLst/>
            </a:prstGeom>
            <a:solidFill>
              <a:srgbClr val="FFF907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3287487" y="2133600"/>
              <a:ext cx="141513" cy="157964"/>
            </a:xfrm>
            <a:prstGeom prst="rect">
              <a:avLst/>
            </a:prstGeom>
            <a:solidFill>
              <a:srgbClr val="FFF907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1" name="Ink 140"/>
              <p14:cNvContentPartPr/>
              <p14:nvPr/>
            </p14:nvContentPartPr>
            <p14:xfrm>
              <a:off x="7452896" y="5749900"/>
              <a:ext cx="101452" cy="3816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46780" y="5743722"/>
                <a:ext cx="113684" cy="50517"/>
              </a:xfrm>
              <a:prstGeom prst="rect">
                <a:avLst/>
              </a:prstGeom>
            </p:spPr>
          </p:pic>
        </mc:Fallback>
      </mc:AlternateContent>
      <p:sp>
        <p:nvSpPr>
          <p:cNvPr id="142" name="TextBox 141"/>
          <p:cNvSpPr txBox="1"/>
          <p:nvPr/>
        </p:nvSpPr>
        <p:spPr>
          <a:xfrm rot="16200000">
            <a:off x="5696518" y="3939509"/>
            <a:ext cx="1459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2400" kern="0" dirty="0">
                <a:solidFill>
                  <a:schemeClr val="bg1"/>
                </a:solidFill>
              </a:rPr>
              <a:t>Prediction</a:t>
            </a:r>
            <a:endParaRPr lang="en-US" sz="2400" kern="0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65" name="Chart 64"/>
          <p:cNvGraphicFramePr/>
          <p:nvPr>
            <p:extLst>
              <p:ext uri="{D42A27DB-BD31-4B8C-83A1-F6EECF244321}">
                <p14:modId xmlns:p14="http://schemas.microsoft.com/office/powerpoint/2010/main" val="243926257"/>
              </p:ext>
            </p:extLst>
          </p:nvPr>
        </p:nvGraphicFramePr>
        <p:xfrm>
          <a:off x="5491552" y="1470940"/>
          <a:ext cx="3507341" cy="22892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sp>
        <p:nvSpPr>
          <p:cNvPr id="66" name="Oval 65"/>
          <p:cNvSpPr/>
          <p:nvPr/>
        </p:nvSpPr>
        <p:spPr>
          <a:xfrm>
            <a:off x="6417332" y="2926960"/>
            <a:ext cx="125835" cy="1174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67" name="Oval 66"/>
          <p:cNvSpPr/>
          <p:nvPr/>
        </p:nvSpPr>
        <p:spPr>
          <a:xfrm>
            <a:off x="6533350" y="2809514"/>
            <a:ext cx="125835" cy="1174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68" name="Oval 67"/>
          <p:cNvSpPr/>
          <p:nvPr/>
        </p:nvSpPr>
        <p:spPr>
          <a:xfrm>
            <a:off x="6738676" y="2801666"/>
            <a:ext cx="125835" cy="1174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69" name="Oval 68"/>
          <p:cNvSpPr/>
          <p:nvPr/>
        </p:nvSpPr>
        <p:spPr>
          <a:xfrm>
            <a:off x="6585116" y="2987135"/>
            <a:ext cx="125835" cy="1174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6741449" y="3054650"/>
            <a:ext cx="125835" cy="1174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71" name="Oval 70"/>
          <p:cNvSpPr/>
          <p:nvPr/>
        </p:nvSpPr>
        <p:spPr>
          <a:xfrm>
            <a:off x="6697952" y="2947277"/>
            <a:ext cx="125835" cy="1174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74" name="Oval 73"/>
          <p:cNvSpPr/>
          <p:nvPr/>
        </p:nvSpPr>
        <p:spPr>
          <a:xfrm>
            <a:off x="7847663" y="2949276"/>
            <a:ext cx="125835" cy="11744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96" name="Oval 95"/>
          <p:cNvSpPr/>
          <p:nvPr/>
        </p:nvSpPr>
        <p:spPr>
          <a:xfrm>
            <a:off x="7612581" y="3037451"/>
            <a:ext cx="125835" cy="11744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7459129" y="2928412"/>
            <a:ext cx="125835" cy="11744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7728475" y="2968624"/>
            <a:ext cx="125835" cy="11744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7584964" y="2904587"/>
            <a:ext cx="125835" cy="11744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7788320" y="3082899"/>
            <a:ext cx="125835" cy="11744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111" name="Oval 110"/>
          <p:cNvSpPr/>
          <p:nvPr/>
        </p:nvSpPr>
        <p:spPr>
          <a:xfrm>
            <a:off x="6822194" y="2921428"/>
            <a:ext cx="125835" cy="1174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6544068" y="2926960"/>
            <a:ext cx="125835" cy="1174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7436842" y="3042298"/>
            <a:ext cx="125835" cy="117445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Rectangle 113"/>
              <p:cNvSpPr/>
              <p:nvPr/>
            </p:nvSpPr>
            <p:spPr>
              <a:xfrm>
                <a:off x="6319625" y="2939778"/>
                <a:ext cx="33085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ker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ker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US" sz="1600" i="1" ker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kern="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14" name="Rectangle 1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625" y="2939778"/>
                <a:ext cx="330857" cy="338554"/>
              </a:xfrm>
              <a:prstGeom prst="rect">
                <a:avLst/>
              </a:prstGeom>
              <a:blipFill>
                <a:blip r:embed="rId18"/>
                <a:stretch>
                  <a:fillRect r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Rectangle 114"/>
              <p:cNvSpPr/>
              <p:nvPr/>
            </p:nvSpPr>
            <p:spPr>
              <a:xfrm>
                <a:off x="6796353" y="2959369"/>
                <a:ext cx="33085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ker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ker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US" sz="1600" i="1" ker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kern="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15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353" y="2959369"/>
                <a:ext cx="330857" cy="338554"/>
              </a:xfrm>
              <a:prstGeom prst="rect">
                <a:avLst/>
              </a:prstGeom>
              <a:blipFill>
                <a:blip r:embed="rId19"/>
                <a:stretch>
                  <a:fillRect r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Rectangle 115"/>
              <p:cNvSpPr/>
              <p:nvPr/>
            </p:nvSpPr>
            <p:spPr>
              <a:xfrm>
                <a:off x="7379942" y="3042700"/>
                <a:ext cx="33085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ker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ker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US" sz="1600" i="1" ker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600" kern="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16" name="Rectangle 1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942" y="3042700"/>
                <a:ext cx="330857" cy="338554"/>
              </a:xfrm>
              <a:prstGeom prst="rect">
                <a:avLst/>
              </a:prstGeom>
              <a:blipFill>
                <a:blip r:embed="rId20"/>
                <a:stretch>
                  <a:fillRect r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Rectangle 134"/>
          <p:cNvSpPr/>
          <p:nvPr/>
        </p:nvSpPr>
        <p:spPr>
          <a:xfrm>
            <a:off x="7597055" y="2984990"/>
            <a:ext cx="182913" cy="1724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400" kern="0" dirty="0">
                <a:solidFill>
                  <a:schemeClr val="tx1"/>
                </a:solidFill>
              </a:rPr>
              <a:t>x</a:t>
            </a:r>
            <a:endParaRPr lang="en-IN" sz="1400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841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81200" y="251949"/>
            <a:ext cx="7162800" cy="26436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dirty="0">
                <a:solidFill>
                  <a:schemeClr val="bg1"/>
                </a:solidFill>
              </a:rPr>
              <a:t>Results: Bonsai and ProtoNN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981200" y="3733800"/>
            <a:ext cx="7162800" cy="1828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3200" dirty="0">
                <a:solidFill>
                  <a:prstClr val="white"/>
                </a:solidFill>
              </a:rPr>
              <a:t>Comparison to Uncompressed Methods</a:t>
            </a:r>
          </a:p>
          <a:p>
            <a:pPr>
              <a:spcBef>
                <a:spcPct val="0"/>
              </a:spcBef>
              <a:defRPr/>
            </a:pPr>
            <a:r>
              <a:rPr lang="en-US" sz="3200" dirty="0">
                <a:solidFill>
                  <a:prstClr val="white"/>
                </a:solidFill>
              </a:rPr>
              <a:t>Comparison to Compressed Methods</a:t>
            </a:r>
          </a:p>
          <a:p>
            <a:pPr>
              <a:spcBef>
                <a:spcPct val="0"/>
              </a:spcBef>
              <a:defRPr/>
            </a:pPr>
            <a:r>
              <a:rPr lang="en-US" sz="3200" dirty="0">
                <a:solidFill>
                  <a:prstClr val="white"/>
                </a:solidFill>
              </a:rPr>
              <a:t>Prediction Costs on the Arduino Uno</a:t>
            </a:r>
          </a:p>
          <a:p>
            <a:pPr>
              <a:spcBef>
                <a:spcPct val="0"/>
              </a:spcBef>
              <a:defRPr/>
            </a:pPr>
            <a:endParaRPr lang="en-US" sz="3200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1200"/>
            <a:ext cx="1620000" cy="16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600"/>
            <a:ext cx="1620000" cy="16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6800"/>
            <a:ext cx="1620000" cy="162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2" t="11600" r="10839" b="5600"/>
          <a:stretch/>
        </p:blipFill>
        <p:spPr>
          <a:xfrm>
            <a:off x="0" y="5162400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16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The Arduino Uno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6200" y="1219200"/>
            <a:ext cx="9067800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32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32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32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32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32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32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32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32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32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800" dirty="0">
              <a:solidFill>
                <a:schemeClr val="bg1"/>
              </a:solidFill>
            </a:endParaRPr>
          </a:p>
          <a:p>
            <a:pPr algn="ctr">
              <a:spcBef>
                <a:spcPct val="0"/>
              </a:spcBef>
              <a:defRPr/>
            </a:pPr>
            <a:r>
              <a:rPr lang="en-US" sz="3200" dirty="0">
                <a:solidFill>
                  <a:schemeClr val="bg1"/>
                </a:solidFill>
              </a:rPr>
              <a:t>8 bit ATmega328P Processor at 16 MHz </a:t>
            </a:r>
          </a:p>
          <a:p>
            <a:pPr algn="ctr">
              <a:spcBef>
                <a:spcPct val="0"/>
              </a:spcBef>
              <a:defRPr/>
            </a:pPr>
            <a:r>
              <a:rPr lang="en-US" sz="3200" dirty="0">
                <a:solidFill>
                  <a:schemeClr val="bg1"/>
                </a:solidFill>
              </a:rPr>
              <a:t>with 2 KB RAM &amp; 32 KB read only Flash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6" t="10929" r="13124" b="6012"/>
          <a:stretch/>
        </p:blipFill>
        <p:spPr>
          <a:xfrm>
            <a:off x="1950620" y="1219200"/>
            <a:ext cx="5242760" cy="442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344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2000" b="1" dirty="0">
              <a:solidFill>
                <a:prstClr val="white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Dataset Statistics</a:t>
            </a:r>
          </a:p>
        </p:txBody>
      </p:sp>
      <p:sp>
        <p:nvSpPr>
          <p:cNvPr id="6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2800" b="1" dirty="0">
              <a:solidFill>
                <a:prstClr val="white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2800" b="1" dirty="0">
              <a:solidFill>
                <a:prstClr val="white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2800" b="1" dirty="0">
              <a:solidFill>
                <a:prstClr val="white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2800" b="1" dirty="0">
              <a:solidFill>
                <a:prstClr val="white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2800" b="1" dirty="0">
              <a:solidFill>
                <a:prstClr val="white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2800" b="1" dirty="0">
              <a:solidFill>
                <a:prstClr val="white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2000" b="1" dirty="0">
              <a:solidFill>
                <a:prstClr val="white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533400" y="1295400"/>
          <a:ext cx="8001000" cy="5272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79895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bg1"/>
                          </a:solidFill>
                        </a:rPr>
                        <a:t>Dataset</a:t>
                      </a:r>
                      <a:endParaRPr lang="en-GB" sz="2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baseline="0" dirty="0">
                          <a:solidFill>
                            <a:schemeClr val="bg1"/>
                          </a:solidFill>
                        </a:rPr>
                        <a:t># of </a:t>
                      </a:r>
                      <a:r>
                        <a:rPr lang="en-US" sz="2600" b="1" dirty="0">
                          <a:solidFill>
                            <a:schemeClr val="bg1"/>
                          </a:solidFill>
                        </a:rPr>
                        <a:t>Training Points </a:t>
                      </a:r>
                      <a:endParaRPr lang="en-GB" sz="2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bg1"/>
                          </a:solidFill>
                        </a:rPr>
                        <a:t>#</a:t>
                      </a:r>
                      <a:r>
                        <a:rPr lang="en-US" sz="2600" b="1" baseline="0" dirty="0">
                          <a:solidFill>
                            <a:schemeClr val="bg1"/>
                          </a:solidFill>
                        </a:rPr>
                        <a:t> of Test Points </a:t>
                      </a:r>
                      <a:endParaRPr lang="en-GB" sz="2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bg1"/>
                          </a:solidFill>
                        </a:rPr>
                        <a:t>#</a:t>
                      </a:r>
                      <a:r>
                        <a:rPr lang="en-US" sz="2600" b="1" baseline="0" dirty="0">
                          <a:solidFill>
                            <a:schemeClr val="bg1"/>
                          </a:solidFill>
                        </a:rPr>
                        <a:t> of Dimensions </a:t>
                      </a:r>
                      <a:endParaRPr lang="en-GB" sz="2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bg1"/>
                          </a:solidFill>
                        </a:rPr>
                        <a:t># of Labels </a:t>
                      </a:r>
                      <a:endParaRPr lang="en-GB" sz="2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9027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bg1"/>
                          </a:solidFill>
                        </a:rPr>
                        <a:t>Bird</a:t>
                      </a:r>
                      <a:endParaRPr lang="en-GB" sz="2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600" b="1" dirty="0">
                          <a:solidFill>
                            <a:schemeClr val="bg1"/>
                          </a:solidFill>
                        </a:rPr>
                        <a:t>335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600" b="1" dirty="0">
                          <a:solidFill>
                            <a:schemeClr val="bg1"/>
                          </a:solidFill>
                        </a:rPr>
                        <a:t>224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600" b="1" dirty="0">
                          <a:solidFill>
                            <a:schemeClr val="bg1"/>
                          </a:solidFill>
                        </a:rPr>
                        <a:t>7,734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600" b="1" dirty="0">
                          <a:solidFill>
                            <a:schemeClr val="bg1"/>
                          </a:solidFill>
                        </a:rPr>
                        <a:t>35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027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bg1"/>
                          </a:solidFill>
                        </a:rPr>
                        <a:t>WARD</a:t>
                      </a:r>
                      <a:endParaRPr lang="en-GB" sz="2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600" b="1" dirty="0">
                          <a:solidFill>
                            <a:schemeClr val="bg1"/>
                          </a:solidFill>
                        </a:rPr>
                        <a:t>4,503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600" b="1" dirty="0">
                          <a:solidFill>
                            <a:schemeClr val="bg1"/>
                          </a:solidFill>
                        </a:rPr>
                        <a:t>1,931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600" b="1" dirty="0">
                          <a:solidFill>
                            <a:schemeClr val="bg1"/>
                          </a:solidFill>
                        </a:rPr>
                        <a:t>1,000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en-GB" sz="2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027">
                <a:tc>
                  <a:txBody>
                    <a:bodyPr/>
                    <a:lstStyle/>
                    <a:p>
                      <a:pPr algn="ctr"/>
                      <a:r>
                        <a:rPr lang="en-GB" sz="2600" b="1" dirty="0">
                          <a:solidFill>
                            <a:schemeClr val="bg1"/>
                          </a:solidFill>
                        </a:rPr>
                        <a:t>RT Whale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600" b="1" dirty="0">
                          <a:solidFill>
                            <a:schemeClr val="bg1"/>
                          </a:solidFill>
                        </a:rPr>
                        <a:t>5,265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600" b="1" dirty="0">
                          <a:solidFill>
                            <a:schemeClr val="bg1"/>
                          </a:solidFill>
                        </a:rPr>
                        <a:t>5,264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600" b="1" dirty="0">
                          <a:solidFill>
                            <a:schemeClr val="bg1"/>
                          </a:solidFill>
                        </a:rPr>
                        <a:t>2,000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600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9027">
                <a:tc>
                  <a:txBody>
                    <a:bodyPr/>
                    <a:lstStyle/>
                    <a:p>
                      <a:pPr algn="ctr"/>
                      <a:r>
                        <a:rPr lang="en-GB" sz="2600" b="1" dirty="0">
                          <a:solidFill>
                            <a:schemeClr val="bg1"/>
                          </a:solidFill>
                        </a:rPr>
                        <a:t>Character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600" b="1" dirty="0">
                          <a:solidFill>
                            <a:schemeClr val="bg1"/>
                          </a:solidFill>
                        </a:rPr>
                        <a:t>4,397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600" b="1" dirty="0">
                          <a:solidFill>
                            <a:schemeClr val="bg1"/>
                          </a:solidFill>
                        </a:rPr>
                        <a:t>1,886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600" b="1" dirty="0">
                          <a:solidFill>
                            <a:schemeClr val="bg1"/>
                          </a:solidFill>
                        </a:rPr>
                        <a:t>400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600" b="1" dirty="0">
                          <a:solidFill>
                            <a:schemeClr val="bg1"/>
                          </a:solidFill>
                        </a:rPr>
                        <a:t>36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9027">
                <a:tc>
                  <a:txBody>
                    <a:bodyPr/>
                    <a:lstStyle/>
                    <a:p>
                      <a:pPr algn="ctr"/>
                      <a:r>
                        <a:rPr lang="en-GB" sz="2600" b="1" dirty="0">
                          <a:solidFill>
                            <a:schemeClr val="bg1"/>
                          </a:solidFill>
                        </a:rPr>
                        <a:t>Eye</a:t>
                      </a:r>
                    </a:p>
                  </a:txBody>
                  <a:tcPr anchor="ctr">
                    <a:solidFill>
                      <a:srgbClr val="1025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600" b="1" dirty="0">
                          <a:solidFill>
                            <a:schemeClr val="bg1"/>
                          </a:solidFill>
                        </a:rPr>
                        <a:t>456</a:t>
                      </a:r>
                    </a:p>
                  </a:txBody>
                  <a:tcPr anchor="ctr">
                    <a:solidFill>
                      <a:srgbClr val="1025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600" b="1" dirty="0">
                          <a:solidFill>
                            <a:schemeClr val="bg1"/>
                          </a:solidFill>
                        </a:rPr>
                        <a:t>196</a:t>
                      </a:r>
                    </a:p>
                  </a:txBody>
                  <a:tcPr anchor="ctr">
                    <a:solidFill>
                      <a:srgbClr val="1025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600" b="1" dirty="0">
                          <a:solidFill>
                            <a:schemeClr val="bg1"/>
                          </a:solidFill>
                        </a:rPr>
                        <a:t>8,192</a:t>
                      </a:r>
                    </a:p>
                  </a:txBody>
                  <a:tcPr anchor="ctr">
                    <a:solidFill>
                      <a:srgbClr val="1025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600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102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9027">
                <a:tc>
                  <a:txBody>
                    <a:bodyPr/>
                    <a:lstStyle/>
                    <a:p>
                      <a:pPr algn="ctr"/>
                      <a:r>
                        <a:rPr lang="en-GB" sz="2600" b="1" dirty="0">
                          <a:solidFill>
                            <a:schemeClr val="bg1"/>
                          </a:solidFill>
                        </a:rPr>
                        <a:t>USPS</a:t>
                      </a:r>
                    </a:p>
                  </a:txBody>
                  <a:tcPr anchor="ctr">
                    <a:solidFill>
                      <a:srgbClr val="2159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600" b="1" dirty="0">
                          <a:solidFill>
                            <a:schemeClr val="bg1"/>
                          </a:solidFill>
                        </a:rPr>
                        <a:t>7,291</a:t>
                      </a:r>
                    </a:p>
                  </a:txBody>
                  <a:tcPr anchor="ctr">
                    <a:solidFill>
                      <a:srgbClr val="2159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600" b="1" dirty="0">
                          <a:solidFill>
                            <a:schemeClr val="bg1"/>
                          </a:solidFill>
                        </a:rPr>
                        <a:t>2,007</a:t>
                      </a:r>
                    </a:p>
                  </a:txBody>
                  <a:tcPr anchor="ctr">
                    <a:solidFill>
                      <a:srgbClr val="2159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600" b="1" dirty="0">
                          <a:solidFill>
                            <a:schemeClr val="bg1"/>
                          </a:solidFill>
                        </a:rPr>
                        <a:t>256</a:t>
                      </a:r>
                    </a:p>
                  </a:txBody>
                  <a:tcPr anchor="ctr">
                    <a:solidFill>
                      <a:srgbClr val="2159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600" b="1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 anchor="ctr">
                    <a:solidFill>
                      <a:srgbClr val="215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9027">
                <a:tc>
                  <a:txBody>
                    <a:bodyPr/>
                    <a:lstStyle/>
                    <a:p>
                      <a:pPr algn="ctr"/>
                      <a:r>
                        <a:rPr lang="en-GB" sz="2600" b="1" dirty="0">
                          <a:solidFill>
                            <a:schemeClr val="bg1"/>
                          </a:solidFill>
                        </a:rPr>
                        <a:t>MNIST</a:t>
                      </a:r>
                    </a:p>
                  </a:txBody>
                  <a:tcPr anchor="ctr">
                    <a:solidFill>
                      <a:srgbClr val="1025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600" b="1" dirty="0">
                          <a:solidFill>
                            <a:schemeClr val="bg1"/>
                          </a:solidFill>
                        </a:rPr>
                        <a:t>60,000</a:t>
                      </a:r>
                    </a:p>
                  </a:txBody>
                  <a:tcPr anchor="ctr">
                    <a:solidFill>
                      <a:srgbClr val="1025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600" b="1" dirty="0">
                          <a:solidFill>
                            <a:schemeClr val="bg1"/>
                          </a:solidFill>
                        </a:rPr>
                        <a:t>10,000</a:t>
                      </a:r>
                    </a:p>
                  </a:txBody>
                  <a:tcPr anchor="ctr">
                    <a:solidFill>
                      <a:srgbClr val="1025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600" b="1" dirty="0">
                          <a:solidFill>
                            <a:schemeClr val="bg1"/>
                          </a:solidFill>
                        </a:rPr>
                        <a:t>784</a:t>
                      </a:r>
                    </a:p>
                  </a:txBody>
                  <a:tcPr anchor="ctr">
                    <a:solidFill>
                      <a:srgbClr val="1025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600" b="1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 anchor="ctr">
                    <a:solidFill>
                      <a:srgbClr val="102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9027">
                <a:tc>
                  <a:txBody>
                    <a:bodyPr/>
                    <a:lstStyle/>
                    <a:p>
                      <a:pPr algn="ctr"/>
                      <a:r>
                        <a:rPr lang="en-GB" sz="2600" b="1" dirty="0">
                          <a:solidFill>
                            <a:schemeClr val="bg1"/>
                          </a:solidFill>
                        </a:rPr>
                        <a:t>CIFAR-10</a:t>
                      </a:r>
                    </a:p>
                  </a:txBody>
                  <a:tcPr anchor="ctr">
                    <a:solidFill>
                      <a:srgbClr val="2159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600" b="1" dirty="0">
                          <a:solidFill>
                            <a:schemeClr val="bg1"/>
                          </a:solidFill>
                        </a:rPr>
                        <a:t>50,000</a:t>
                      </a:r>
                    </a:p>
                  </a:txBody>
                  <a:tcPr anchor="ctr">
                    <a:solidFill>
                      <a:srgbClr val="2159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600" b="1" dirty="0">
                          <a:solidFill>
                            <a:schemeClr val="bg1"/>
                          </a:solidFill>
                        </a:rPr>
                        <a:t>10,000</a:t>
                      </a:r>
                    </a:p>
                  </a:txBody>
                  <a:tcPr anchor="ctr">
                    <a:solidFill>
                      <a:srgbClr val="2159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600" b="1" dirty="0">
                          <a:solidFill>
                            <a:schemeClr val="bg1"/>
                          </a:solidFill>
                        </a:rPr>
                        <a:t>400</a:t>
                      </a:r>
                    </a:p>
                  </a:txBody>
                  <a:tcPr anchor="ctr">
                    <a:solidFill>
                      <a:srgbClr val="2159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600" b="1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 anchor="ctr">
                    <a:solidFill>
                      <a:srgbClr val="215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608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/>
          <p:nvPr>
            <p:extLst/>
          </p:nvPr>
        </p:nvGraphicFramePr>
        <p:xfrm>
          <a:off x="3995" y="1012313"/>
          <a:ext cx="8931145" cy="31020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/>
          <p:nvPr>
            <p:extLst/>
          </p:nvPr>
        </p:nvGraphicFramePr>
        <p:xfrm>
          <a:off x="95548" y="3500256"/>
          <a:ext cx="8733797" cy="28753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7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-88135" y="90464"/>
            <a:ext cx="9342303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Comparison to Uncompressed Methods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152400" y="5756848"/>
            <a:ext cx="9084015" cy="948752"/>
            <a:chOff x="152400" y="5756848"/>
            <a:chExt cx="9084015" cy="948752"/>
          </a:xfrm>
        </p:grpSpPr>
        <p:grpSp>
          <p:nvGrpSpPr>
            <p:cNvPr id="80" name="Group 79"/>
            <p:cNvGrpSpPr/>
            <p:nvPr/>
          </p:nvGrpSpPr>
          <p:grpSpPr>
            <a:xfrm>
              <a:off x="152400" y="5767143"/>
              <a:ext cx="9084015" cy="938457"/>
              <a:chOff x="240513" y="2215090"/>
              <a:chExt cx="9084015" cy="938457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3440913" y="2328250"/>
                <a:ext cx="288032" cy="288032"/>
              </a:xfrm>
              <a:prstGeom prst="rect">
                <a:avLst/>
              </a:prstGeom>
              <a:solidFill>
                <a:srgbClr val="FF7D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2473437" y="2735600"/>
                <a:ext cx="288032" cy="288032"/>
              </a:xfrm>
              <a:prstGeom prst="rect">
                <a:avLst/>
              </a:prstGeom>
              <a:solidFill>
                <a:srgbClr val="BF42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3994996" y="2746295"/>
                <a:ext cx="288032" cy="288032"/>
              </a:xfrm>
              <a:prstGeom prst="rect">
                <a:avLst/>
              </a:prstGeom>
              <a:solidFill>
                <a:srgbClr val="357F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5261899" y="2768151"/>
                <a:ext cx="288032" cy="288032"/>
              </a:xfrm>
              <a:prstGeom prst="rect">
                <a:avLst/>
              </a:prstGeom>
              <a:solidFill>
                <a:srgbClr val="F5E4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6921730" y="2778699"/>
                <a:ext cx="288032" cy="288032"/>
              </a:xfrm>
              <a:prstGeom prst="rect">
                <a:avLst/>
              </a:prstGeom>
              <a:solidFill>
                <a:srgbClr val="948A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3669513" y="2237947"/>
                <a:ext cx="9319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2KB</a:t>
                </a: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2761469" y="2648783"/>
                <a:ext cx="8940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GBDT</a:t>
                </a: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4303410" y="2659479"/>
                <a:ext cx="7454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kNN</a:t>
                </a: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5529396" y="2659479"/>
                <a:ext cx="14103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RBF-SVM</a:t>
                </a: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7168922" y="2691882"/>
                <a:ext cx="21556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Neural Nets</a:t>
                </a: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240513" y="2215090"/>
                <a:ext cx="19037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Compressed : </a:t>
                </a: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240513" y="2632464"/>
                <a:ext cx="21912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Uncompressed : </a:t>
                </a:r>
              </a:p>
            </p:txBody>
          </p:sp>
        </p:grpSp>
        <p:sp>
          <p:nvSpPr>
            <p:cNvPr id="81" name="Rectangle 80"/>
            <p:cNvSpPr/>
            <p:nvPr/>
          </p:nvSpPr>
          <p:spPr>
            <a:xfrm>
              <a:off x="152400" y="5756848"/>
              <a:ext cx="8892539" cy="930191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286000" y="5779052"/>
              <a:ext cx="10927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Bonsai:</a:t>
              </a: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4267200" y="5786735"/>
              <a:ext cx="1146979" cy="461665"/>
              <a:chOff x="4283968" y="5754907"/>
              <a:chExt cx="1146979" cy="461665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4283968" y="5854332"/>
                <a:ext cx="288032" cy="288032"/>
              </a:xfrm>
              <a:prstGeom prst="rect">
                <a:avLst/>
              </a:prstGeom>
              <a:solidFill>
                <a:srgbClr val="FE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4499033" y="5754907"/>
                <a:ext cx="9319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16KB</a:t>
                </a:r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7692221" y="5791200"/>
              <a:ext cx="1146979" cy="461665"/>
              <a:chOff x="4283968" y="5754907"/>
              <a:chExt cx="1146979" cy="461665"/>
            </a:xfrm>
          </p:grpSpPr>
          <p:sp>
            <p:nvSpPr>
              <p:cNvPr id="89" name="Rectangle 88"/>
              <p:cNvSpPr/>
              <p:nvPr/>
            </p:nvSpPr>
            <p:spPr>
              <a:xfrm>
                <a:off x="4283968" y="5854332"/>
                <a:ext cx="288032" cy="288032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4499033" y="5754907"/>
                <a:ext cx="9319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16KB</a:t>
                </a: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6781798" y="5791200"/>
              <a:ext cx="934009" cy="461665"/>
              <a:chOff x="4283968" y="5754907"/>
              <a:chExt cx="878682" cy="461665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4283968" y="5854332"/>
                <a:ext cx="288032" cy="288032"/>
              </a:xfrm>
              <a:prstGeom prst="rect">
                <a:avLst/>
              </a:prstGeom>
              <a:solidFill>
                <a:srgbClr val="6D6D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4499033" y="5754907"/>
                <a:ext cx="6636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2KB</a:t>
                </a:r>
              </a:p>
            </p:txBody>
          </p:sp>
        </p:grpSp>
        <p:sp>
          <p:nvSpPr>
            <p:cNvPr id="86" name="TextBox 85"/>
            <p:cNvSpPr txBox="1"/>
            <p:nvPr/>
          </p:nvSpPr>
          <p:spPr>
            <a:xfrm>
              <a:off x="5486400" y="5791200"/>
              <a:ext cx="13465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ProtoNN: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0503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59502" y="1026129"/>
            <a:ext cx="8974329" cy="5837379"/>
            <a:chOff x="195386" y="645738"/>
            <a:chExt cx="8660504" cy="6288460"/>
          </a:xfrm>
        </p:grpSpPr>
        <p:graphicFrame>
          <p:nvGraphicFramePr>
            <p:cNvPr id="31" name="Chart 30"/>
            <p:cNvGraphicFramePr/>
            <p:nvPr>
              <p:extLst/>
            </p:nvPr>
          </p:nvGraphicFramePr>
          <p:xfrm>
            <a:off x="195386" y="645738"/>
            <a:ext cx="8497442" cy="354780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12" name="Chart 11"/>
            <p:cNvGraphicFramePr/>
            <p:nvPr>
              <p:extLst/>
            </p:nvPr>
          </p:nvGraphicFramePr>
          <p:xfrm>
            <a:off x="195386" y="3319275"/>
            <a:ext cx="8660504" cy="361492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10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Prediction Costs on the Arduino Uno</a:t>
            </a:r>
          </a:p>
        </p:txBody>
      </p:sp>
    </p:spTree>
    <p:extLst>
      <p:ext uri="{BB962C8B-B14F-4D97-AF65-F5344CB8AC3E}">
        <p14:creationId xmlns:p14="http://schemas.microsoft.com/office/powerpoint/2010/main" val="19538589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59502" y="1026129"/>
            <a:ext cx="8974329" cy="5837379"/>
            <a:chOff x="195386" y="645738"/>
            <a:chExt cx="8660504" cy="6288460"/>
          </a:xfrm>
        </p:grpSpPr>
        <p:graphicFrame>
          <p:nvGraphicFramePr>
            <p:cNvPr id="31" name="Chart 30"/>
            <p:cNvGraphicFramePr/>
            <p:nvPr>
              <p:extLst/>
            </p:nvPr>
          </p:nvGraphicFramePr>
          <p:xfrm>
            <a:off x="195386" y="645738"/>
            <a:ext cx="8497442" cy="354780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12" name="Chart 11"/>
            <p:cNvGraphicFramePr/>
            <p:nvPr>
              <p:extLst/>
            </p:nvPr>
          </p:nvGraphicFramePr>
          <p:xfrm>
            <a:off x="195386" y="3319275"/>
            <a:ext cx="8660504" cy="361492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10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Prediction Costs on the Arduino Uno</a:t>
            </a:r>
          </a:p>
        </p:txBody>
      </p:sp>
    </p:spTree>
    <p:extLst>
      <p:ext uri="{BB962C8B-B14F-4D97-AF65-F5344CB8AC3E}">
        <p14:creationId xmlns:p14="http://schemas.microsoft.com/office/powerpoint/2010/main" val="11978649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132202" y="197989"/>
            <a:ext cx="8813494" cy="58936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Prediction Accuracy vs Model Size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16732" y="1493094"/>
            <a:ext cx="8397610" cy="4522113"/>
            <a:chOff x="1143001" y="1955806"/>
            <a:chExt cx="6733766" cy="366966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9001" y="1961026"/>
              <a:ext cx="2534186" cy="366444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3001" y="1955806"/>
              <a:ext cx="2534186" cy="366966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86451" y="2343150"/>
              <a:ext cx="1990316" cy="2800350"/>
            </a:xfrm>
            <a:prstGeom prst="rect">
              <a:avLst/>
            </a:prstGeom>
          </p:spPr>
        </p:pic>
      </p:grpSp>
      <p:sp>
        <p:nvSpPr>
          <p:cNvPr id="8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1889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60798" y="1420654"/>
            <a:ext cx="8554601" cy="4594555"/>
            <a:chOff x="1143000" y="1883369"/>
            <a:chExt cx="6700294" cy="3942682"/>
          </a:xfrm>
        </p:grpSpPr>
        <p:pic>
          <p:nvPicPr>
            <p:cNvPr id="2" name="Picture 1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4294" y="1905155"/>
              <a:ext cx="1714500" cy="164592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8794" y="1905155"/>
              <a:ext cx="1714500" cy="164592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3000" y="3814028"/>
              <a:ext cx="1714500" cy="164592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89277" y="3821291"/>
              <a:ext cx="1714500" cy="164592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57500" y="3814028"/>
              <a:ext cx="1714500" cy="164592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74777" y="1928746"/>
              <a:ext cx="1714500" cy="164592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43000" y="1883369"/>
              <a:ext cx="1714500" cy="164592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09623" y="4114801"/>
              <a:ext cx="1552844" cy="1711250"/>
            </a:xfrm>
            <a:prstGeom prst="rect">
              <a:avLst/>
            </a:prstGeom>
          </p:spPr>
        </p:pic>
      </p:grpSp>
      <p:sp>
        <p:nvSpPr>
          <p:cNvPr id="13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Prediction Accuracy vs Model Size</a:t>
            </a:r>
          </a:p>
        </p:txBody>
      </p:sp>
    </p:spTree>
    <p:extLst>
      <p:ext uri="{BB962C8B-B14F-4D97-AF65-F5344CB8AC3E}">
        <p14:creationId xmlns:p14="http://schemas.microsoft.com/office/powerpoint/2010/main" val="24427572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Bing L3/L4 Ranker Results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057" y="1600200"/>
            <a:ext cx="5939832" cy="4451184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3920586" y="1828800"/>
            <a:ext cx="499014" cy="5334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/>
          <p:cNvCxnSpPr>
            <a:stCxn id="14" idx="0"/>
          </p:cNvCxnSpPr>
          <p:nvPr/>
        </p:nvCxnSpPr>
        <p:spPr>
          <a:xfrm flipH="1">
            <a:off x="3014888" y="1828800"/>
            <a:ext cx="1155205" cy="8085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4" idx="4"/>
          </p:cNvCxnSpPr>
          <p:nvPr/>
        </p:nvCxnSpPr>
        <p:spPr>
          <a:xfrm flipH="1">
            <a:off x="3014888" y="2362200"/>
            <a:ext cx="1155205" cy="129540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3986"/>
          <a:stretch/>
        </p:blipFill>
        <p:spPr>
          <a:xfrm>
            <a:off x="119743" y="1817914"/>
            <a:ext cx="3263939" cy="238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416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Conclusions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 ML for IoT devices might provide many high-impact opportunities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 The Intelligent Devices Expedition plans to develop an ML library and compiler for IoT devices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 Bonsai &amp; ProtoNN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 Fit into a few Kilobytes of memory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 Make predictions in milliseconds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 Are energy efficient &amp; extend battery life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  Have state-of-the-art prediction accuracies</a:t>
            </a:r>
          </a:p>
        </p:txBody>
      </p:sp>
    </p:spTree>
    <p:extLst>
      <p:ext uri="{BB962C8B-B14F-4D97-AF65-F5344CB8AC3E}">
        <p14:creationId xmlns:p14="http://schemas.microsoft.com/office/powerpoint/2010/main" val="24173881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2362200"/>
            <a:ext cx="9144000" cy="2133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0" dirty="0">
                <a:solidFill>
                  <a:schemeClr val="bg1"/>
                </a:solidFill>
              </a:rPr>
              <a:t>Appendix </a:t>
            </a:r>
          </a:p>
        </p:txBody>
      </p:sp>
    </p:spTree>
    <p:extLst>
      <p:ext uri="{BB962C8B-B14F-4D97-AF65-F5344CB8AC3E}">
        <p14:creationId xmlns:p14="http://schemas.microsoft.com/office/powerpoint/2010/main" val="28423915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Algorithms for the IDE – Objectives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 To build a library of machine learning algorithms that can run on resource constrained IoT devices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25"/>
          <a:stretch/>
        </p:blipFill>
        <p:spPr>
          <a:xfrm>
            <a:off x="1374363" y="2021681"/>
            <a:ext cx="6395275" cy="45966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10400" y="5230505"/>
            <a:ext cx="214791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chemeClr val="bg1"/>
                </a:solidFill>
              </a:rPr>
              <a:t>Micro:Bit</a:t>
            </a:r>
          </a:p>
          <a:p>
            <a:r>
              <a:rPr lang="en-US" sz="3000" dirty="0">
                <a:solidFill>
                  <a:schemeClr val="bg1"/>
                </a:solidFill>
              </a:rPr>
              <a:t>   Arduino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91281" y="3962400"/>
            <a:ext cx="21479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Raspberry </a:t>
            </a:r>
          </a:p>
          <a:p>
            <a:pPr algn="ctr"/>
            <a:r>
              <a:rPr lang="en-US" sz="3000" dirty="0">
                <a:solidFill>
                  <a:schemeClr val="bg1"/>
                </a:solidFill>
              </a:rPr>
              <a:t>Pi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38881" y="2743200"/>
            <a:ext cx="22241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Smartphone</a:t>
            </a:r>
          </a:p>
        </p:txBody>
      </p:sp>
      <p:pic>
        <p:nvPicPr>
          <p:cNvPr id="1026" name="Picture 2" descr="Image result for smartphone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394503"/>
            <a:ext cx="753949" cy="139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raspberry p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982529"/>
            <a:ext cx="1752600" cy="115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Image result for microBi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7" y="5476944"/>
            <a:ext cx="1072635" cy="90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Image result for arduin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682" y="5548623"/>
            <a:ext cx="1146531" cy="81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932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The BBC Micro:Bit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1071546"/>
            <a:ext cx="9144000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32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32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32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32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32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32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32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32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32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1600" dirty="0">
              <a:solidFill>
                <a:schemeClr val="bg1"/>
              </a:solidFill>
            </a:endParaRPr>
          </a:p>
          <a:p>
            <a:pPr algn="ctr">
              <a:spcBef>
                <a:spcPct val="0"/>
              </a:spcBef>
              <a:defRPr/>
            </a:pPr>
            <a:r>
              <a:rPr lang="en-US" sz="3200" dirty="0">
                <a:solidFill>
                  <a:schemeClr val="bg1"/>
                </a:solidFill>
              </a:rPr>
              <a:t>32 bit ARM Cortex M0 Processor at 16 MHz </a:t>
            </a:r>
          </a:p>
          <a:p>
            <a:pPr algn="ctr">
              <a:spcBef>
                <a:spcPct val="0"/>
              </a:spcBef>
              <a:defRPr/>
            </a:pPr>
            <a:r>
              <a:rPr lang="en-US" sz="3200" dirty="0">
                <a:solidFill>
                  <a:schemeClr val="bg1"/>
                </a:solidFill>
              </a:rPr>
              <a:t>with 16 KB RAM &amp; 256 KB read only Flash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3" t="36633" r="17392" b="5396"/>
          <a:stretch/>
        </p:blipFill>
        <p:spPr>
          <a:xfrm>
            <a:off x="594361" y="1219200"/>
            <a:ext cx="7955279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745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wn Arrow 2"/>
          <p:cNvSpPr/>
          <p:nvPr/>
        </p:nvSpPr>
        <p:spPr>
          <a:xfrm>
            <a:off x="996696" y="3685032"/>
            <a:ext cx="754960" cy="1636776"/>
          </a:xfrm>
          <a:prstGeom prst="downArrow">
            <a:avLst/>
          </a:prstGeom>
          <a:solidFill>
            <a:srgbClr val="008E4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Objectives – Phase 1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 To build a library of machine learning algorithms that can run on resource constrained IoT devices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25"/>
          <a:stretch/>
        </p:blipFill>
        <p:spPr>
          <a:xfrm>
            <a:off x="1371600" y="2021681"/>
            <a:ext cx="6395275" cy="45966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453787" y="5340731"/>
            <a:ext cx="269021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In cloud training </a:t>
            </a:r>
          </a:p>
          <a:p>
            <a:pPr algn="ctr"/>
            <a:r>
              <a:rPr lang="en-US" sz="2600" dirty="0">
                <a:solidFill>
                  <a:schemeClr val="bg1"/>
                </a:solidFill>
              </a:rPr>
              <a:t>+ on device </a:t>
            </a:r>
          </a:p>
          <a:p>
            <a:pPr algn="ctr"/>
            <a:r>
              <a:rPr lang="en-US" sz="2600" dirty="0">
                <a:solidFill>
                  <a:schemeClr val="bg1"/>
                </a:solidFill>
              </a:rPr>
              <a:t>prediction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78862" y="5562586"/>
            <a:ext cx="51007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>
                <a:solidFill>
                  <a:srgbClr val="481F67"/>
                </a:solidFill>
              </a:rPr>
              <a:t>1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304385"/>
            <a:ext cx="2556003" cy="1322123"/>
          </a:xfrm>
          <a:prstGeom prst="rect">
            <a:avLst/>
          </a:prstGeom>
        </p:spPr>
      </p:pic>
      <p:pic>
        <p:nvPicPr>
          <p:cNvPr id="13" name="Picture 10" descr="Image result for ardui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08" y="5508157"/>
            <a:ext cx="1359592" cy="96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brain clipar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68" y="2416051"/>
            <a:ext cx="1185032" cy="118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2543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304385"/>
            <a:ext cx="2556003" cy="132212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Objectives – Phase 2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 To build a library of machine learning algorithms that can run on resource constrained IoT devices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25"/>
          <a:stretch/>
        </p:blipFill>
        <p:spPr>
          <a:xfrm>
            <a:off x="1371600" y="2021681"/>
            <a:ext cx="6395275" cy="45966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68616" y="4133088"/>
            <a:ext cx="193995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Cloud-device</a:t>
            </a:r>
          </a:p>
          <a:p>
            <a:pPr algn="ctr"/>
            <a:r>
              <a:rPr lang="en-US" sz="2600" dirty="0">
                <a:solidFill>
                  <a:schemeClr val="bg1"/>
                </a:solidFill>
              </a:rPr>
              <a:t>arbitrage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8862" y="4191000"/>
            <a:ext cx="51007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>
                <a:solidFill>
                  <a:srgbClr val="481F67"/>
                </a:solidFill>
              </a:rPr>
              <a:t>2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96168" y="2416051"/>
            <a:ext cx="1185032" cy="2899971"/>
            <a:chOff x="7266144" y="2380316"/>
            <a:chExt cx="1185032" cy="2899971"/>
          </a:xfrm>
        </p:grpSpPr>
        <p:pic>
          <p:nvPicPr>
            <p:cNvPr id="17" name="Picture 4" descr="Image result for brain clipart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6144" y="2380316"/>
              <a:ext cx="1185032" cy="1185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Up-Down Arrow 2"/>
            <p:cNvSpPr/>
            <p:nvPr/>
          </p:nvSpPr>
          <p:spPr>
            <a:xfrm>
              <a:off x="7467059" y="3647880"/>
              <a:ext cx="755517" cy="1632407"/>
            </a:xfrm>
            <a:prstGeom prst="upDownArrow">
              <a:avLst/>
            </a:prstGeom>
            <a:solidFill>
              <a:srgbClr val="008E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21608" y="5508157"/>
            <a:ext cx="1359592" cy="968843"/>
            <a:chOff x="621608" y="5508157"/>
            <a:chExt cx="1359592" cy="968843"/>
          </a:xfrm>
        </p:grpSpPr>
        <p:pic>
          <p:nvPicPr>
            <p:cNvPr id="15" name="Picture 10" descr="Image result for arduino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608" y="5508157"/>
              <a:ext cx="1359592" cy="968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Image result for brain clipart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5715000"/>
              <a:ext cx="685800" cy="68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116641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621608" y="2743200"/>
            <a:ext cx="1359592" cy="968843"/>
            <a:chOff x="621608" y="5508157"/>
            <a:chExt cx="1359592" cy="968843"/>
          </a:xfrm>
        </p:grpSpPr>
        <p:pic>
          <p:nvPicPr>
            <p:cNvPr id="17" name="Picture 10" descr="Image result for arduin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608" y="5508157"/>
              <a:ext cx="1359592" cy="968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Image result for brain clipar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5715000"/>
              <a:ext cx="685800" cy="68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Objectives – Phase 3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 To build a library of machine learning algorithms that can run on resource constrained IoT devices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25"/>
          <a:stretch/>
        </p:blipFill>
        <p:spPr>
          <a:xfrm>
            <a:off x="1371600" y="2021681"/>
            <a:ext cx="6395275" cy="45966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56522" y="2788920"/>
            <a:ext cx="160332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On device </a:t>
            </a:r>
          </a:p>
          <a:p>
            <a:pPr algn="ctr"/>
            <a:r>
              <a:rPr lang="en-US" sz="2600" dirty="0">
                <a:solidFill>
                  <a:schemeClr val="bg1"/>
                </a:solidFill>
              </a:rPr>
              <a:t>training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90524" y="2819400"/>
            <a:ext cx="51007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>
                <a:solidFill>
                  <a:srgbClr val="481F67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686900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Objectives – Phase 1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729361"/>
            <a:ext cx="3048000" cy="1505278"/>
          </a:xfrm>
          <a:prstGeom prst="rect">
            <a:avLst/>
          </a:prstGeom>
        </p:spPr>
      </p:pic>
      <p:sp>
        <p:nvSpPr>
          <p:cNvPr id="3" name="Down Arrow 2"/>
          <p:cNvSpPr/>
          <p:nvPr/>
        </p:nvSpPr>
        <p:spPr>
          <a:xfrm>
            <a:off x="2751286" y="3429905"/>
            <a:ext cx="1205114" cy="1733814"/>
          </a:xfrm>
          <a:prstGeom prst="downArrow">
            <a:avLst/>
          </a:prstGeom>
          <a:solidFill>
            <a:srgbClr val="008E4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0" descr="Image result for ardui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245" y="5352185"/>
            <a:ext cx="1621296" cy="110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36052" y="1066800"/>
            <a:ext cx="78411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 In cloud training + on device prediction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37896" y="4995773"/>
            <a:ext cx="420130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2800" dirty="0">
                <a:solidFill>
                  <a:schemeClr val="bg1"/>
                </a:solidFill>
              </a:rPr>
              <a:t>8 bit processor at 16 MHz </a:t>
            </a:r>
          </a:p>
          <a:p>
            <a:pPr algn="ctr">
              <a:spcBef>
                <a:spcPct val="0"/>
              </a:spcBef>
              <a:defRPr/>
            </a:pPr>
            <a:r>
              <a:rPr lang="en-US" sz="2800" dirty="0">
                <a:solidFill>
                  <a:schemeClr val="bg1"/>
                </a:solidFill>
              </a:rPr>
              <a:t>No Floating Point Unit</a:t>
            </a:r>
          </a:p>
          <a:p>
            <a:pPr algn="ctr">
              <a:spcBef>
                <a:spcPct val="0"/>
              </a:spcBef>
              <a:defRPr/>
            </a:pPr>
            <a:r>
              <a:rPr lang="en-US" sz="2800" dirty="0">
                <a:solidFill>
                  <a:schemeClr val="bg1"/>
                </a:solidFill>
              </a:rPr>
              <a:t>32 KB read only Flash </a:t>
            </a:r>
          </a:p>
          <a:p>
            <a:pPr algn="ctr">
              <a:spcBef>
                <a:spcPct val="0"/>
              </a:spcBef>
              <a:defRPr/>
            </a:pPr>
            <a:r>
              <a:rPr lang="en-US" sz="2800" dirty="0">
                <a:solidFill>
                  <a:schemeClr val="bg1"/>
                </a:solidFill>
              </a:rPr>
              <a:t>2 KB RAM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6403" y="5642104"/>
            <a:ext cx="24796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2800" dirty="0">
                <a:solidFill>
                  <a:schemeClr val="bg1"/>
                </a:solidFill>
              </a:rPr>
              <a:t>Arduino Uno</a:t>
            </a:r>
          </a:p>
        </p:txBody>
      </p:sp>
      <p:pic>
        <p:nvPicPr>
          <p:cNvPr id="14" name="Picture 4" descr="Image result for brain clipar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905000"/>
            <a:ext cx="1185032" cy="118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910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1051586" y="3413463"/>
            <a:ext cx="1920214" cy="2682537"/>
            <a:chOff x="1938194" y="1024818"/>
            <a:chExt cx="4141959" cy="5501039"/>
          </a:xfrm>
        </p:grpSpPr>
        <p:cxnSp>
          <p:nvCxnSpPr>
            <p:cNvPr id="88" name="Straight Arrow Connector 87"/>
            <p:cNvCxnSpPr>
              <a:stCxn id="97" idx="3"/>
              <a:endCxn id="99" idx="0"/>
            </p:cNvCxnSpPr>
            <p:nvPr/>
          </p:nvCxnSpPr>
          <p:spPr>
            <a:xfrm flipH="1">
              <a:off x="4702918" y="1974062"/>
              <a:ext cx="314261" cy="76202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>
              <a:off x="5302405" y="1998336"/>
              <a:ext cx="290935" cy="724213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93" idx="3"/>
              <a:endCxn id="96" idx="0"/>
            </p:cNvCxnSpPr>
            <p:nvPr/>
          </p:nvCxnSpPr>
          <p:spPr>
            <a:xfrm flipH="1">
              <a:off x="2686669" y="2077751"/>
              <a:ext cx="382792" cy="68132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93" idx="5"/>
              <a:endCxn id="95" idx="0"/>
            </p:cNvCxnSpPr>
            <p:nvPr/>
          </p:nvCxnSpPr>
          <p:spPr>
            <a:xfrm>
              <a:off x="3298589" y="2077751"/>
              <a:ext cx="292484" cy="72745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 flipH="1">
              <a:off x="3265887" y="1228488"/>
              <a:ext cx="769596" cy="53861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3022007" y="1831900"/>
              <a:ext cx="324036" cy="288032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4" name="Oval 93"/>
            <p:cNvSpPr/>
            <p:nvPr/>
          </p:nvSpPr>
          <p:spPr>
            <a:xfrm>
              <a:off x="4078347" y="1024818"/>
              <a:ext cx="324036" cy="288032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5" name="Oval 94"/>
            <p:cNvSpPr/>
            <p:nvPr/>
          </p:nvSpPr>
          <p:spPr>
            <a:xfrm>
              <a:off x="3429055" y="2805204"/>
              <a:ext cx="324036" cy="288032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6" name="Oval 95"/>
            <p:cNvSpPr/>
            <p:nvPr/>
          </p:nvSpPr>
          <p:spPr>
            <a:xfrm>
              <a:off x="2524651" y="2759080"/>
              <a:ext cx="324036" cy="288032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7" name="Oval 96"/>
            <p:cNvSpPr/>
            <p:nvPr/>
          </p:nvSpPr>
          <p:spPr>
            <a:xfrm>
              <a:off x="4969725" y="1728211"/>
              <a:ext cx="324036" cy="288032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8" name="Oval 97"/>
            <p:cNvSpPr/>
            <p:nvPr/>
          </p:nvSpPr>
          <p:spPr>
            <a:xfrm>
              <a:off x="5481668" y="2736085"/>
              <a:ext cx="324036" cy="288032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9" name="Oval 98"/>
            <p:cNvSpPr/>
            <p:nvPr/>
          </p:nvSpPr>
          <p:spPr>
            <a:xfrm>
              <a:off x="4540900" y="2736085"/>
              <a:ext cx="324036" cy="288032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00" name="Straight Arrow Connector 99"/>
            <p:cNvCxnSpPr/>
            <p:nvPr/>
          </p:nvCxnSpPr>
          <p:spPr>
            <a:xfrm>
              <a:off x="4453972" y="1195557"/>
              <a:ext cx="555746" cy="547364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H="1">
              <a:off x="2436774" y="3004931"/>
              <a:ext cx="126182" cy="51377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/>
            <p:cNvSpPr/>
            <p:nvPr/>
          </p:nvSpPr>
          <p:spPr>
            <a:xfrm>
              <a:off x="2262243" y="3489744"/>
              <a:ext cx="324036" cy="288032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03" name="Straight Arrow Connector 102"/>
            <p:cNvCxnSpPr/>
            <p:nvPr/>
          </p:nvCxnSpPr>
          <p:spPr>
            <a:xfrm>
              <a:off x="3645572" y="3103676"/>
              <a:ext cx="107519" cy="41933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Oval 103"/>
            <p:cNvSpPr/>
            <p:nvPr/>
          </p:nvSpPr>
          <p:spPr>
            <a:xfrm>
              <a:off x="3608153" y="3532657"/>
              <a:ext cx="324036" cy="288032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05" name="Straight Arrow Connector 104"/>
            <p:cNvCxnSpPr/>
            <p:nvPr/>
          </p:nvCxnSpPr>
          <p:spPr>
            <a:xfrm flipH="1">
              <a:off x="4448003" y="3021921"/>
              <a:ext cx="143012" cy="46782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endCxn id="107" idx="0"/>
            </p:cNvCxnSpPr>
            <p:nvPr/>
          </p:nvCxnSpPr>
          <p:spPr>
            <a:xfrm>
              <a:off x="4854054" y="2998865"/>
              <a:ext cx="142864" cy="51984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/>
            <p:cNvSpPr/>
            <p:nvPr/>
          </p:nvSpPr>
          <p:spPr>
            <a:xfrm>
              <a:off x="4834900" y="3518709"/>
              <a:ext cx="324036" cy="288032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8" name="Oval 107"/>
            <p:cNvSpPr/>
            <p:nvPr/>
          </p:nvSpPr>
          <p:spPr>
            <a:xfrm>
              <a:off x="4292229" y="3531372"/>
              <a:ext cx="324036" cy="288032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09" name="Straight Arrow Connector 108"/>
            <p:cNvCxnSpPr>
              <a:endCxn id="112" idx="0"/>
            </p:cNvCxnSpPr>
            <p:nvPr/>
          </p:nvCxnSpPr>
          <p:spPr>
            <a:xfrm flipH="1">
              <a:off x="5400975" y="2979740"/>
              <a:ext cx="115630" cy="517928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endCxn id="111" idx="0"/>
            </p:cNvCxnSpPr>
            <p:nvPr/>
          </p:nvCxnSpPr>
          <p:spPr>
            <a:xfrm>
              <a:off x="5756117" y="2979740"/>
              <a:ext cx="162018" cy="53896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Oval 110"/>
            <p:cNvSpPr/>
            <p:nvPr/>
          </p:nvSpPr>
          <p:spPr>
            <a:xfrm>
              <a:off x="5756117" y="3518709"/>
              <a:ext cx="324036" cy="288032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2" name="Oval 111"/>
            <p:cNvSpPr/>
            <p:nvPr/>
          </p:nvSpPr>
          <p:spPr>
            <a:xfrm>
              <a:off x="5238957" y="3497668"/>
              <a:ext cx="324036" cy="288032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13" name="Straight Arrow Connector 112"/>
            <p:cNvCxnSpPr/>
            <p:nvPr/>
          </p:nvCxnSpPr>
          <p:spPr>
            <a:xfrm flipH="1">
              <a:off x="2148506" y="3757911"/>
              <a:ext cx="145294" cy="42980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/>
            <p:cNvSpPr/>
            <p:nvPr/>
          </p:nvSpPr>
          <p:spPr>
            <a:xfrm>
              <a:off x="2520654" y="4190165"/>
              <a:ext cx="324036" cy="288032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5" name="Oval 114"/>
            <p:cNvSpPr/>
            <p:nvPr/>
          </p:nvSpPr>
          <p:spPr>
            <a:xfrm>
              <a:off x="1938194" y="4183616"/>
              <a:ext cx="324036" cy="288032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16" name="Straight Arrow Connector 115"/>
            <p:cNvCxnSpPr/>
            <p:nvPr/>
          </p:nvCxnSpPr>
          <p:spPr>
            <a:xfrm>
              <a:off x="2558372" y="3752585"/>
              <a:ext cx="96716" cy="44815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/>
            <p:nvPr/>
          </p:nvCxnSpPr>
          <p:spPr>
            <a:xfrm flipH="1">
              <a:off x="3518143" y="3825461"/>
              <a:ext cx="130141" cy="42817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Oval 117"/>
            <p:cNvSpPr/>
            <p:nvPr/>
          </p:nvSpPr>
          <p:spPr>
            <a:xfrm>
              <a:off x="3873465" y="4298899"/>
              <a:ext cx="324036" cy="288032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9" name="Oval 118"/>
            <p:cNvSpPr/>
            <p:nvPr/>
          </p:nvSpPr>
          <p:spPr>
            <a:xfrm>
              <a:off x="3360462" y="4274561"/>
              <a:ext cx="324036" cy="288032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20" name="Straight Arrow Connector 119"/>
            <p:cNvCxnSpPr/>
            <p:nvPr/>
          </p:nvCxnSpPr>
          <p:spPr>
            <a:xfrm>
              <a:off x="3924346" y="3801922"/>
              <a:ext cx="134194" cy="4581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/>
            <p:nvPr/>
          </p:nvCxnSpPr>
          <p:spPr>
            <a:xfrm flipH="1">
              <a:off x="4712935" y="3797726"/>
              <a:ext cx="145834" cy="48165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/>
            <p:cNvSpPr/>
            <p:nvPr/>
          </p:nvSpPr>
          <p:spPr>
            <a:xfrm>
              <a:off x="5077580" y="4312557"/>
              <a:ext cx="324036" cy="288032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4537520" y="4303507"/>
              <a:ext cx="324036" cy="288032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24" name="Straight Arrow Connector 123"/>
            <p:cNvCxnSpPr>
              <a:endCxn id="122" idx="0"/>
            </p:cNvCxnSpPr>
            <p:nvPr/>
          </p:nvCxnSpPr>
          <p:spPr>
            <a:xfrm>
              <a:off x="5123276" y="3825461"/>
              <a:ext cx="116322" cy="48709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 flipH="1">
              <a:off x="2445473" y="4455613"/>
              <a:ext cx="120360" cy="41916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/>
            <p:cNvSpPr/>
            <p:nvPr/>
          </p:nvSpPr>
          <p:spPr>
            <a:xfrm>
              <a:off x="2787816" y="4884955"/>
              <a:ext cx="324036" cy="288032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7" name="Oval 126"/>
            <p:cNvSpPr/>
            <p:nvPr/>
          </p:nvSpPr>
          <p:spPr>
            <a:xfrm>
              <a:off x="2258146" y="4884037"/>
              <a:ext cx="324036" cy="288032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28" name="Straight Arrow Connector 127"/>
            <p:cNvCxnSpPr/>
            <p:nvPr/>
          </p:nvCxnSpPr>
          <p:spPr>
            <a:xfrm>
              <a:off x="2830405" y="4460467"/>
              <a:ext cx="105471" cy="39172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/>
            <p:nvPr/>
          </p:nvCxnSpPr>
          <p:spPr>
            <a:xfrm flipH="1">
              <a:off x="5024744" y="4613616"/>
              <a:ext cx="99320" cy="37734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Oval 129"/>
            <p:cNvSpPr/>
            <p:nvPr/>
          </p:nvSpPr>
          <p:spPr>
            <a:xfrm>
              <a:off x="5389831" y="4982468"/>
              <a:ext cx="324036" cy="288032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4861556" y="4962389"/>
              <a:ext cx="324036" cy="288032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32" name="Straight Arrow Connector 131"/>
            <p:cNvCxnSpPr/>
            <p:nvPr/>
          </p:nvCxnSpPr>
          <p:spPr>
            <a:xfrm>
              <a:off x="5378438" y="4579718"/>
              <a:ext cx="150102" cy="38267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flipH="1">
              <a:off x="4779453" y="5272498"/>
              <a:ext cx="99320" cy="37734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Oval 133"/>
            <p:cNvSpPr/>
            <p:nvPr/>
          </p:nvSpPr>
          <p:spPr>
            <a:xfrm>
              <a:off x="5144540" y="5641350"/>
              <a:ext cx="324036" cy="288032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5" name="Oval 134"/>
            <p:cNvSpPr/>
            <p:nvPr/>
          </p:nvSpPr>
          <p:spPr>
            <a:xfrm>
              <a:off x="4616265" y="5621271"/>
              <a:ext cx="324036" cy="288032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36" name="Straight Arrow Connector 135"/>
            <p:cNvCxnSpPr/>
            <p:nvPr/>
          </p:nvCxnSpPr>
          <p:spPr>
            <a:xfrm>
              <a:off x="5133147" y="5238600"/>
              <a:ext cx="150102" cy="38267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 flipH="1">
              <a:off x="4552087" y="5868973"/>
              <a:ext cx="99320" cy="37734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Oval 137"/>
            <p:cNvSpPr/>
            <p:nvPr/>
          </p:nvSpPr>
          <p:spPr>
            <a:xfrm>
              <a:off x="4917174" y="6237825"/>
              <a:ext cx="324036" cy="288032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9" name="Oval 138"/>
            <p:cNvSpPr/>
            <p:nvPr/>
          </p:nvSpPr>
          <p:spPr>
            <a:xfrm>
              <a:off x="4388899" y="6217746"/>
              <a:ext cx="324036" cy="288032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40" name="Straight Arrow Connector 139"/>
            <p:cNvCxnSpPr/>
            <p:nvPr/>
          </p:nvCxnSpPr>
          <p:spPr>
            <a:xfrm>
              <a:off x="4907275" y="5855154"/>
              <a:ext cx="150102" cy="38267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Tree Ensembles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3565142" y="3411660"/>
            <a:ext cx="2073658" cy="2684340"/>
            <a:chOff x="304800" y="2368800"/>
            <a:chExt cx="2971800" cy="3933859"/>
          </a:xfrm>
        </p:grpSpPr>
        <p:grpSp>
          <p:nvGrpSpPr>
            <p:cNvPr id="141" name="Group 140"/>
            <p:cNvGrpSpPr/>
            <p:nvPr/>
          </p:nvGrpSpPr>
          <p:grpSpPr>
            <a:xfrm>
              <a:off x="304800" y="2368800"/>
              <a:ext cx="2971800" cy="3700954"/>
              <a:chOff x="1938194" y="1024818"/>
              <a:chExt cx="4141959" cy="5158220"/>
            </a:xfrm>
          </p:grpSpPr>
          <p:cxnSp>
            <p:nvCxnSpPr>
              <p:cNvPr id="145" name="Straight Arrow Connector 144"/>
              <p:cNvCxnSpPr>
                <a:stCxn id="154" idx="3"/>
                <a:endCxn id="156" idx="0"/>
              </p:cNvCxnSpPr>
              <p:nvPr/>
            </p:nvCxnSpPr>
            <p:spPr>
              <a:xfrm flipH="1">
                <a:off x="4702918" y="1974062"/>
                <a:ext cx="314261" cy="76202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/>
              <p:cNvCxnSpPr/>
              <p:nvPr/>
            </p:nvCxnSpPr>
            <p:spPr>
              <a:xfrm>
                <a:off x="5302405" y="1998336"/>
                <a:ext cx="290935" cy="72421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/>
              <p:cNvCxnSpPr>
                <a:stCxn id="150" idx="3"/>
                <a:endCxn id="153" idx="0"/>
              </p:cNvCxnSpPr>
              <p:nvPr/>
            </p:nvCxnSpPr>
            <p:spPr>
              <a:xfrm flipH="1">
                <a:off x="2686669" y="2077751"/>
                <a:ext cx="382792" cy="68132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/>
              <p:cNvCxnSpPr>
                <a:stCxn id="150" idx="5"/>
                <a:endCxn id="152" idx="0"/>
              </p:cNvCxnSpPr>
              <p:nvPr/>
            </p:nvCxnSpPr>
            <p:spPr>
              <a:xfrm>
                <a:off x="3298589" y="2077751"/>
                <a:ext cx="292484" cy="727453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148"/>
              <p:cNvCxnSpPr/>
              <p:nvPr/>
            </p:nvCxnSpPr>
            <p:spPr>
              <a:xfrm flipH="1">
                <a:off x="3265887" y="1228488"/>
                <a:ext cx="769596" cy="538618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" name="Oval 149"/>
              <p:cNvSpPr/>
              <p:nvPr/>
            </p:nvSpPr>
            <p:spPr>
              <a:xfrm>
                <a:off x="3022007" y="1831900"/>
                <a:ext cx="324036" cy="288032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4078347" y="1024818"/>
                <a:ext cx="324036" cy="288032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3429055" y="2805204"/>
                <a:ext cx="324036" cy="288032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2524651" y="2759080"/>
                <a:ext cx="324036" cy="288032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4969725" y="1728211"/>
                <a:ext cx="324036" cy="288032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5481668" y="2736085"/>
                <a:ext cx="324036" cy="288032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4540900" y="2736085"/>
                <a:ext cx="324036" cy="288032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57" name="Straight Arrow Connector 156"/>
              <p:cNvCxnSpPr/>
              <p:nvPr/>
            </p:nvCxnSpPr>
            <p:spPr>
              <a:xfrm>
                <a:off x="4453972" y="1195557"/>
                <a:ext cx="555746" cy="547364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Arrow Connector 157"/>
              <p:cNvCxnSpPr/>
              <p:nvPr/>
            </p:nvCxnSpPr>
            <p:spPr>
              <a:xfrm flipH="1">
                <a:off x="2436774" y="3004931"/>
                <a:ext cx="126182" cy="513778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Oval 158"/>
              <p:cNvSpPr/>
              <p:nvPr/>
            </p:nvSpPr>
            <p:spPr>
              <a:xfrm>
                <a:off x="2262243" y="3489744"/>
                <a:ext cx="324036" cy="288032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60" name="Straight Arrow Connector 159"/>
              <p:cNvCxnSpPr/>
              <p:nvPr/>
            </p:nvCxnSpPr>
            <p:spPr>
              <a:xfrm>
                <a:off x="3645572" y="3103676"/>
                <a:ext cx="107519" cy="419336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Oval 160"/>
              <p:cNvSpPr/>
              <p:nvPr/>
            </p:nvSpPr>
            <p:spPr>
              <a:xfrm>
                <a:off x="3608153" y="3532657"/>
                <a:ext cx="324036" cy="288032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62" name="Straight Arrow Connector 161"/>
              <p:cNvCxnSpPr/>
              <p:nvPr/>
            </p:nvCxnSpPr>
            <p:spPr>
              <a:xfrm flipH="1">
                <a:off x="4448003" y="3021921"/>
                <a:ext cx="143012" cy="46782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/>
              <p:cNvCxnSpPr>
                <a:endCxn id="164" idx="0"/>
              </p:cNvCxnSpPr>
              <p:nvPr/>
            </p:nvCxnSpPr>
            <p:spPr>
              <a:xfrm>
                <a:off x="4854054" y="2998865"/>
                <a:ext cx="142864" cy="519844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Oval 163"/>
              <p:cNvSpPr/>
              <p:nvPr/>
            </p:nvSpPr>
            <p:spPr>
              <a:xfrm>
                <a:off x="4834900" y="3518709"/>
                <a:ext cx="324036" cy="288032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5" name="Oval 164"/>
              <p:cNvSpPr/>
              <p:nvPr/>
            </p:nvSpPr>
            <p:spPr>
              <a:xfrm>
                <a:off x="4292229" y="3531372"/>
                <a:ext cx="324036" cy="288032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66" name="Straight Arrow Connector 165"/>
              <p:cNvCxnSpPr>
                <a:endCxn id="169" idx="0"/>
              </p:cNvCxnSpPr>
              <p:nvPr/>
            </p:nvCxnSpPr>
            <p:spPr>
              <a:xfrm flipH="1">
                <a:off x="5400975" y="2979740"/>
                <a:ext cx="115630" cy="517928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/>
              <p:cNvCxnSpPr>
                <a:endCxn id="168" idx="0"/>
              </p:cNvCxnSpPr>
              <p:nvPr/>
            </p:nvCxnSpPr>
            <p:spPr>
              <a:xfrm>
                <a:off x="5756117" y="2979740"/>
                <a:ext cx="162018" cy="53896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8" name="Oval 167"/>
              <p:cNvSpPr/>
              <p:nvPr/>
            </p:nvSpPr>
            <p:spPr>
              <a:xfrm>
                <a:off x="5756117" y="3518709"/>
                <a:ext cx="324036" cy="288032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5238957" y="3497668"/>
                <a:ext cx="324036" cy="288032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70" name="Straight Arrow Connector 169"/>
              <p:cNvCxnSpPr/>
              <p:nvPr/>
            </p:nvCxnSpPr>
            <p:spPr>
              <a:xfrm flipH="1">
                <a:off x="2148506" y="3757911"/>
                <a:ext cx="145294" cy="42980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1" name="Oval 170"/>
              <p:cNvSpPr/>
              <p:nvPr/>
            </p:nvSpPr>
            <p:spPr>
              <a:xfrm>
                <a:off x="2520654" y="4190165"/>
                <a:ext cx="324036" cy="288032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1938194" y="4183616"/>
                <a:ext cx="324036" cy="288032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73" name="Straight Arrow Connector 172"/>
              <p:cNvCxnSpPr/>
              <p:nvPr/>
            </p:nvCxnSpPr>
            <p:spPr>
              <a:xfrm>
                <a:off x="2558372" y="3752585"/>
                <a:ext cx="96716" cy="44815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Arrow Connector 173"/>
              <p:cNvCxnSpPr/>
              <p:nvPr/>
            </p:nvCxnSpPr>
            <p:spPr>
              <a:xfrm flipH="1">
                <a:off x="3518143" y="3825461"/>
                <a:ext cx="130141" cy="428174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Oval 174"/>
              <p:cNvSpPr/>
              <p:nvPr/>
            </p:nvSpPr>
            <p:spPr>
              <a:xfrm>
                <a:off x="3873465" y="4298899"/>
                <a:ext cx="324036" cy="288032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3312649" y="4275390"/>
                <a:ext cx="324035" cy="288032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77" name="Straight Arrow Connector 176"/>
              <p:cNvCxnSpPr/>
              <p:nvPr/>
            </p:nvCxnSpPr>
            <p:spPr>
              <a:xfrm>
                <a:off x="3924346" y="3801922"/>
                <a:ext cx="134194" cy="458188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Arrow Connector 177"/>
              <p:cNvCxnSpPr/>
              <p:nvPr/>
            </p:nvCxnSpPr>
            <p:spPr>
              <a:xfrm flipH="1">
                <a:off x="4712935" y="3797726"/>
                <a:ext cx="145834" cy="481654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9" name="Oval 178"/>
              <p:cNvSpPr/>
              <p:nvPr/>
            </p:nvSpPr>
            <p:spPr>
              <a:xfrm>
                <a:off x="5077580" y="4312557"/>
                <a:ext cx="324036" cy="288032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4537520" y="4303507"/>
                <a:ext cx="324036" cy="288032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81" name="Straight Arrow Connector 180"/>
              <p:cNvCxnSpPr>
                <a:endCxn id="179" idx="0"/>
              </p:cNvCxnSpPr>
              <p:nvPr/>
            </p:nvCxnSpPr>
            <p:spPr>
              <a:xfrm>
                <a:off x="5123276" y="3825461"/>
                <a:ext cx="116322" cy="48709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Arrow Connector 181"/>
              <p:cNvCxnSpPr/>
              <p:nvPr/>
            </p:nvCxnSpPr>
            <p:spPr>
              <a:xfrm flipH="1">
                <a:off x="2445473" y="4455613"/>
                <a:ext cx="120360" cy="419162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3" name="Oval 182"/>
              <p:cNvSpPr/>
              <p:nvPr/>
            </p:nvSpPr>
            <p:spPr>
              <a:xfrm>
                <a:off x="2787816" y="4884955"/>
                <a:ext cx="324036" cy="288032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2258146" y="4884037"/>
                <a:ext cx="324036" cy="288032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85" name="Straight Arrow Connector 184"/>
              <p:cNvCxnSpPr/>
              <p:nvPr/>
            </p:nvCxnSpPr>
            <p:spPr>
              <a:xfrm>
                <a:off x="2830405" y="4460467"/>
                <a:ext cx="105471" cy="391724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/>
              <p:cNvCxnSpPr/>
              <p:nvPr/>
            </p:nvCxnSpPr>
            <p:spPr>
              <a:xfrm flipH="1">
                <a:off x="2745370" y="5169820"/>
                <a:ext cx="99320" cy="37734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Oval 186"/>
              <p:cNvSpPr/>
              <p:nvPr/>
            </p:nvSpPr>
            <p:spPr>
              <a:xfrm>
                <a:off x="3110457" y="5538672"/>
                <a:ext cx="324036" cy="288032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88" name="Straight Arrow Connector 187"/>
              <p:cNvCxnSpPr/>
              <p:nvPr/>
            </p:nvCxnSpPr>
            <p:spPr>
              <a:xfrm>
                <a:off x="3098721" y="5164494"/>
                <a:ext cx="150102" cy="38267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Arrow Connector 188"/>
              <p:cNvCxnSpPr/>
              <p:nvPr/>
            </p:nvCxnSpPr>
            <p:spPr>
              <a:xfrm flipH="1">
                <a:off x="2517586" y="5805693"/>
                <a:ext cx="99320" cy="37734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Arrow Connector 189"/>
              <p:cNvCxnSpPr/>
              <p:nvPr/>
            </p:nvCxnSpPr>
            <p:spPr>
              <a:xfrm>
                <a:off x="2870937" y="5800367"/>
                <a:ext cx="150102" cy="38267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Arrow Connector 190"/>
              <p:cNvCxnSpPr/>
              <p:nvPr/>
            </p:nvCxnSpPr>
            <p:spPr>
              <a:xfrm flipH="1">
                <a:off x="5024744" y="4613616"/>
                <a:ext cx="99320" cy="37734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2" name="Oval 191"/>
              <p:cNvSpPr/>
              <p:nvPr/>
            </p:nvSpPr>
            <p:spPr>
              <a:xfrm>
                <a:off x="5389831" y="4982468"/>
                <a:ext cx="324036" cy="288032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861556" y="4962389"/>
                <a:ext cx="324036" cy="288032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94" name="Straight Arrow Connector 193"/>
              <p:cNvCxnSpPr/>
              <p:nvPr/>
            </p:nvCxnSpPr>
            <p:spPr>
              <a:xfrm>
                <a:off x="5378438" y="4579718"/>
                <a:ext cx="150102" cy="38267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2" name="Oval 141"/>
            <p:cNvSpPr/>
            <p:nvPr/>
          </p:nvSpPr>
          <p:spPr>
            <a:xfrm>
              <a:off x="762000" y="5584541"/>
              <a:ext cx="232491" cy="206659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3" name="Oval 142"/>
            <p:cNvSpPr/>
            <p:nvPr/>
          </p:nvSpPr>
          <p:spPr>
            <a:xfrm>
              <a:off x="986709" y="6096000"/>
              <a:ext cx="232491" cy="206659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4" name="Oval 143"/>
            <p:cNvSpPr/>
            <p:nvPr/>
          </p:nvSpPr>
          <p:spPr>
            <a:xfrm>
              <a:off x="605709" y="6096000"/>
              <a:ext cx="232491" cy="206659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172200" y="3429000"/>
            <a:ext cx="1960401" cy="2778760"/>
            <a:chOff x="6172200" y="2521200"/>
            <a:chExt cx="2971800" cy="4087288"/>
          </a:xfrm>
        </p:grpSpPr>
        <p:grpSp>
          <p:nvGrpSpPr>
            <p:cNvPr id="34" name="Group 33"/>
            <p:cNvGrpSpPr/>
            <p:nvPr/>
          </p:nvGrpSpPr>
          <p:grpSpPr>
            <a:xfrm>
              <a:off x="6172200" y="2521200"/>
              <a:ext cx="2971800" cy="4087288"/>
              <a:chOff x="1938194" y="1024818"/>
              <a:chExt cx="4141959" cy="5696675"/>
            </a:xfrm>
          </p:grpSpPr>
          <p:cxnSp>
            <p:nvCxnSpPr>
              <p:cNvPr id="36" name="Straight Arrow Connector 35"/>
              <p:cNvCxnSpPr>
                <a:stCxn id="45" idx="3"/>
                <a:endCxn id="47" idx="0"/>
              </p:cNvCxnSpPr>
              <p:nvPr/>
            </p:nvCxnSpPr>
            <p:spPr>
              <a:xfrm flipH="1">
                <a:off x="4702918" y="1974062"/>
                <a:ext cx="314261" cy="762023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>
                <a:off x="5302405" y="1998336"/>
                <a:ext cx="290935" cy="72421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41" idx="3"/>
                <a:endCxn id="44" idx="0"/>
              </p:cNvCxnSpPr>
              <p:nvPr/>
            </p:nvCxnSpPr>
            <p:spPr>
              <a:xfrm flipH="1">
                <a:off x="2686669" y="2077751"/>
                <a:ext cx="382792" cy="68132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>
                <a:stCxn id="41" idx="5"/>
                <a:endCxn id="43" idx="0"/>
              </p:cNvCxnSpPr>
              <p:nvPr/>
            </p:nvCxnSpPr>
            <p:spPr>
              <a:xfrm>
                <a:off x="3298589" y="2077751"/>
                <a:ext cx="292484" cy="72745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flipH="1">
                <a:off x="3265887" y="1228488"/>
                <a:ext cx="769596" cy="538618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40"/>
              <p:cNvSpPr/>
              <p:nvPr/>
            </p:nvSpPr>
            <p:spPr>
              <a:xfrm>
                <a:off x="3022007" y="1831900"/>
                <a:ext cx="324036" cy="288032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4078347" y="1024818"/>
                <a:ext cx="324036" cy="288032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3429055" y="2805204"/>
                <a:ext cx="324036" cy="288032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2524651" y="2759080"/>
                <a:ext cx="324036" cy="288032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4969725" y="1728211"/>
                <a:ext cx="324036" cy="288032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5481668" y="2736085"/>
                <a:ext cx="324036" cy="288032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4540900" y="2736085"/>
                <a:ext cx="324036" cy="288032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48" name="Straight Arrow Connector 47"/>
              <p:cNvCxnSpPr/>
              <p:nvPr/>
            </p:nvCxnSpPr>
            <p:spPr>
              <a:xfrm>
                <a:off x="4453972" y="1195557"/>
                <a:ext cx="555746" cy="547364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H="1">
                <a:off x="2436774" y="3004931"/>
                <a:ext cx="126182" cy="513778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/>
              <p:cNvSpPr/>
              <p:nvPr/>
            </p:nvSpPr>
            <p:spPr>
              <a:xfrm>
                <a:off x="2262243" y="3489744"/>
                <a:ext cx="324036" cy="288032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51" name="Straight Arrow Connector 50"/>
              <p:cNvCxnSpPr/>
              <p:nvPr/>
            </p:nvCxnSpPr>
            <p:spPr>
              <a:xfrm>
                <a:off x="3645572" y="3103676"/>
                <a:ext cx="107519" cy="41933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3608153" y="3532657"/>
                <a:ext cx="324036" cy="288032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53" name="Straight Arrow Connector 52"/>
              <p:cNvCxnSpPr/>
              <p:nvPr/>
            </p:nvCxnSpPr>
            <p:spPr>
              <a:xfrm flipH="1">
                <a:off x="4448003" y="3021921"/>
                <a:ext cx="143012" cy="46782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>
                <a:endCxn id="55" idx="0"/>
              </p:cNvCxnSpPr>
              <p:nvPr/>
            </p:nvCxnSpPr>
            <p:spPr>
              <a:xfrm>
                <a:off x="4854054" y="2998865"/>
                <a:ext cx="142864" cy="519844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/>
              <p:cNvSpPr/>
              <p:nvPr/>
            </p:nvSpPr>
            <p:spPr>
              <a:xfrm>
                <a:off x="4834900" y="3518709"/>
                <a:ext cx="324036" cy="288032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4292229" y="3531372"/>
                <a:ext cx="324036" cy="288032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57" name="Straight Arrow Connector 56"/>
              <p:cNvCxnSpPr>
                <a:endCxn id="60" idx="0"/>
              </p:cNvCxnSpPr>
              <p:nvPr/>
            </p:nvCxnSpPr>
            <p:spPr>
              <a:xfrm flipH="1">
                <a:off x="5400975" y="2979740"/>
                <a:ext cx="115630" cy="517928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>
                <a:endCxn id="59" idx="0"/>
              </p:cNvCxnSpPr>
              <p:nvPr/>
            </p:nvCxnSpPr>
            <p:spPr>
              <a:xfrm>
                <a:off x="5756117" y="2979740"/>
                <a:ext cx="162018" cy="53896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>
                <a:off x="5756117" y="3518709"/>
                <a:ext cx="324036" cy="288032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5238957" y="3497668"/>
                <a:ext cx="324036" cy="288032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61" name="Straight Arrow Connector 60"/>
              <p:cNvCxnSpPr/>
              <p:nvPr/>
            </p:nvCxnSpPr>
            <p:spPr>
              <a:xfrm flipH="1">
                <a:off x="2148506" y="3757911"/>
                <a:ext cx="145294" cy="42980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2520654" y="4190165"/>
                <a:ext cx="324036" cy="288032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1938194" y="4183616"/>
                <a:ext cx="324036" cy="288032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64" name="Straight Arrow Connector 63"/>
              <p:cNvCxnSpPr/>
              <p:nvPr/>
            </p:nvCxnSpPr>
            <p:spPr>
              <a:xfrm>
                <a:off x="2558372" y="3752585"/>
                <a:ext cx="96716" cy="44815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/>
              <p:nvPr/>
            </p:nvCxnSpPr>
            <p:spPr>
              <a:xfrm flipH="1">
                <a:off x="4712935" y="3797726"/>
                <a:ext cx="145834" cy="481654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Oval 65"/>
              <p:cNvSpPr/>
              <p:nvPr/>
            </p:nvSpPr>
            <p:spPr>
              <a:xfrm>
                <a:off x="5077580" y="4312557"/>
                <a:ext cx="324036" cy="288032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4537520" y="4303507"/>
                <a:ext cx="324036" cy="288032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68" name="Straight Arrow Connector 67"/>
              <p:cNvCxnSpPr>
                <a:endCxn id="66" idx="0"/>
              </p:cNvCxnSpPr>
              <p:nvPr/>
            </p:nvCxnSpPr>
            <p:spPr>
              <a:xfrm>
                <a:off x="5123276" y="3825461"/>
                <a:ext cx="116322" cy="487096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/>
              <p:cNvCxnSpPr/>
              <p:nvPr/>
            </p:nvCxnSpPr>
            <p:spPr>
              <a:xfrm flipH="1">
                <a:off x="2445473" y="4455613"/>
                <a:ext cx="120360" cy="419162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Oval 69"/>
              <p:cNvSpPr/>
              <p:nvPr/>
            </p:nvSpPr>
            <p:spPr>
              <a:xfrm>
                <a:off x="2787816" y="4884955"/>
                <a:ext cx="324036" cy="288032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2258146" y="4884037"/>
                <a:ext cx="324036" cy="288032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72" name="Straight Arrow Connector 71"/>
              <p:cNvCxnSpPr/>
              <p:nvPr/>
            </p:nvCxnSpPr>
            <p:spPr>
              <a:xfrm>
                <a:off x="2830405" y="4460467"/>
                <a:ext cx="105471" cy="391724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/>
              <p:nvPr/>
            </p:nvCxnSpPr>
            <p:spPr>
              <a:xfrm flipH="1">
                <a:off x="2745370" y="5169820"/>
                <a:ext cx="99320" cy="37734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Oval 73"/>
              <p:cNvSpPr/>
              <p:nvPr/>
            </p:nvSpPr>
            <p:spPr>
              <a:xfrm>
                <a:off x="3110457" y="5538672"/>
                <a:ext cx="324036" cy="288032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75" name="Straight Arrow Connector 74"/>
              <p:cNvCxnSpPr/>
              <p:nvPr/>
            </p:nvCxnSpPr>
            <p:spPr>
              <a:xfrm>
                <a:off x="3098721" y="5164494"/>
                <a:ext cx="150102" cy="38267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>
                <a:endCxn id="78" idx="0"/>
              </p:cNvCxnSpPr>
              <p:nvPr/>
            </p:nvCxnSpPr>
            <p:spPr>
              <a:xfrm flipH="1">
                <a:off x="4947870" y="4613615"/>
                <a:ext cx="176196" cy="485404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Oval 76"/>
              <p:cNvSpPr/>
              <p:nvPr/>
            </p:nvSpPr>
            <p:spPr>
              <a:xfrm>
                <a:off x="5389831" y="4982468"/>
                <a:ext cx="324036" cy="288032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4785851" y="5099020"/>
                <a:ext cx="324035" cy="288032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79" name="Straight Arrow Connector 78"/>
              <p:cNvCxnSpPr/>
              <p:nvPr/>
            </p:nvCxnSpPr>
            <p:spPr>
              <a:xfrm>
                <a:off x="5378438" y="4579718"/>
                <a:ext cx="150102" cy="38267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>
                <a:stCxn id="78" idx="3"/>
                <a:endCxn id="82" idx="7"/>
              </p:cNvCxnSpPr>
              <p:nvPr/>
            </p:nvCxnSpPr>
            <p:spPr>
              <a:xfrm flipH="1">
                <a:off x="4641523" y="5344870"/>
                <a:ext cx="191783" cy="566287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Oval 80"/>
              <p:cNvSpPr/>
              <p:nvPr/>
            </p:nvSpPr>
            <p:spPr>
              <a:xfrm>
                <a:off x="5144540" y="5781935"/>
                <a:ext cx="324035" cy="288032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4364942" y="5868974"/>
                <a:ext cx="324035" cy="288032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83" name="Straight Arrow Connector 82"/>
              <p:cNvCxnSpPr/>
              <p:nvPr/>
            </p:nvCxnSpPr>
            <p:spPr>
              <a:xfrm>
                <a:off x="5133147" y="5379185"/>
                <a:ext cx="150102" cy="38267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/>
              <p:cNvCxnSpPr/>
              <p:nvPr/>
            </p:nvCxnSpPr>
            <p:spPr>
              <a:xfrm flipH="1">
                <a:off x="5072418" y="6064610"/>
                <a:ext cx="99320" cy="37734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Oval 84"/>
              <p:cNvSpPr/>
              <p:nvPr/>
            </p:nvSpPr>
            <p:spPr>
              <a:xfrm>
                <a:off x="5437505" y="6433461"/>
                <a:ext cx="324035" cy="288032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4909231" y="6413381"/>
                <a:ext cx="324035" cy="288032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87" name="Straight Arrow Connector 86"/>
              <p:cNvCxnSpPr/>
              <p:nvPr/>
            </p:nvCxnSpPr>
            <p:spPr>
              <a:xfrm>
                <a:off x="5427607" y="6050791"/>
                <a:ext cx="150102" cy="38267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/>
            <p:cNvSpPr/>
            <p:nvPr/>
          </p:nvSpPr>
          <p:spPr>
            <a:xfrm>
              <a:off x="6629870" y="5759829"/>
              <a:ext cx="232491" cy="206659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33400" y="1371600"/>
            <a:ext cx="883572" cy="884532"/>
            <a:chOff x="838200" y="1524000"/>
            <a:chExt cx="957491" cy="884532"/>
          </a:xfrm>
        </p:grpSpPr>
        <p:sp>
          <p:nvSpPr>
            <p:cNvPr id="196" name="Oval 195"/>
            <p:cNvSpPr/>
            <p:nvPr/>
          </p:nvSpPr>
          <p:spPr>
            <a:xfrm>
              <a:off x="964660" y="1897926"/>
              <a:ext cx="162594" cy="12584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7" name="Oval 196"/>
            <p:cNvSpPr/>
            <p:nvPr/>
          </p:nvSpPr>
          <p:spPr>
            <a:xfrm>
              <a:off x="1235648" y="1524000"/>
              <a:ext cx="162594" cy="12584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1091121" y="2279075"/>
              <a:ext cx="162594" cy="12584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9" name="Oval 198"/>
            <p:cNvSpPr/>
            <p:nvPr/>
          </p:nvSpPr>
          <p:spPr>
            <a:xfrm>
              <a:off x="838200" y="2279075"/>
              <a:ext cx="162594" cy="12584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00" name="Straight Arrow Connector 199"/>
            <p:cNvCxnSpPr>
              <a:stCxn id="196" idx="3"/>
            </p:cNvCxnSpPr>
            <p:nvPr/>
          </p:nvCxnSpPr>
          <p:spPr>
            <a:xfrm flipH="1">
              <a:off x="919496" y="2005342"/>
              <a:ext cx="68975" cy="28233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>
              <a:stCxn id="196" idx="5"/>
              <a:endCxn id="198" idx="0"/>
            </p:cNvCxnSpPr>
            <p:nvPr/>
          </p:nvCxnSpPr>
          <p:spPr>
            <a:xfrm>
              <a:off x="1103442" y="2005342"/>
              <a:ext cx="68975" cy="27373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/>
            <p:cNvSpPr/>
            <p:nvPr/>
          </p:nvSpPr>
          <p:spPr>
            <a:xfrm>
              <a:off x="1506635" y="1901537"/>
              <a:ext cx="162594" cy="12584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3" name="Oval 202"/>
            <p:cNvSpPr/>
            <p:nvPr/>
          </p:nvSpPr>
          <p:spPr>
            <a:xfrm>
              <a:off x="1633097" y="2282686"/>
              <a:ext cx="162594" cy="12584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4" name="Oval 203"/>
            <p:cNvSpPr/>
            <p:nvPr/>
          </p:nvSpPr>
          <p:spPr>
            <a:xfrm>
              <a:off x="1380175" y="2282686"/>
              <a:ext cx="162594" cy="12584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05" name="Straight Arrow Connector 204"/>
            <p:cNvCxnSpPr>
              <a:stCxn id="202" idx="3"/>
            </p:cNvCxnSpPr>
            <p:nvPr/>
          </p:nvCxnSpPr>
          <p:spPr>
            <a:xfrm flipH="1">
              <a:off x="1461470" y="2008954"/>
              <a:ext cx="68975" cy="28233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stCxn id="202" idx="5"/>
              <a:endCxn id="203" idx="0"/>
            </p:cNvCxnSpPr>
            <p:nvPr/>
          </p:nvCxnSpPr>
          <p:spPr>
            <a:xfrm>
              <a:off x="1645417" y="2008954"/>
              <a:ext cx="68975" cy="27373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stCxn id="197" idx="3"/>
            </p:cNvCxnSpPr>
            <p:nvPr/>
          </p:nvCxnSpPr>
          <p:spPr>
            <a:xfrm flipH="1">
              <a:off x="1054990" y="1631416"/>
              <a:ext cx="204469" cy="269298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stCxn id="197" idx="5"/>
            </p:cNvCxnSpPr>
            <p:nvPr/>
          </p:nvCxnSpPr>
          <p:spPr>
            <a:xfrm>
              <a:off x="1374429" y="1631416"/>
              <a:ext cx="222536" cy="26431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1752600" y="1371600"/>
            <a:ext cx="871766" cy="884532"/>
            <a:chOff x="1954897" y="1524000"/>
            <a:chExt cx="957491" cy="884532"/>
          </a:xfrm>
        </p:grpSpPr>
        <p:sp>
          <p:nvSpPr>
            <p:cNvPr id="209" name="Oval 208"/>
            <p:cNvSpPr/>
            <p:nvPr/>
          </p:nvSpPr>
          <p:spPr>
            <a:xfrm>
              <a:off x="2081359" y="1897926"/>
              <a:ext cx="162594" cy="12584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0" name="Oval 209"/>
            <p:cNvSpPr/>
            <p:nvPr/>
          </p:nvSpPr>
          <p:spPr>
            <a:xfrm>
              <a:off x="2352347" y="1524000"/>
              <a:ext cx="162594" cy="12584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1" name="Oval 210"/>
            <p:cNvSpPr/>
            <p:nvPr/>
          </p:nvSpPr>
          <p:spPr>
            <a:xfrm>
              <a:off x="2207819" y="2279075"/>
              <a:ext cx="162594" cy="12584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2" name="Oval 211"/>
            <p:cNvSpPr/>
            <p:nvPr/>
          </p:nvSpPr>
          <p:spPr>
            <a:xfrm>
              <a:off x="1954897" y="2279075"/>
              <a:ext cx="162594" cy="12584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13" name="Straight Arrow Connector 212"/>
            <p:cNvCxnSpPr>
              <a:stCxn id="209" idx="3"/>
            </p:cNvCxnSpPr>
            <p:nvPr/>
          </p:nvCxnSpPr>
          <p:spPr>
            <a:xfrm flipH="1">
              <a:off x="2036194" y="2005342"/>
              <a:ext cx="68975" cy="28233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>
              <a:stCxn id="209" idx="5"/>
              <a:endCxn id="211" idx="0"/>
            </p:cNvCxnSpPr>
            <p:nvPr/>
          </p:nvCxnSpPr>
          <p:spPr>
            <a:xfrm>
              <a:off x="2220140" y="2005342"/>
              <a:ext cx="68975" cy="273733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Oval 214"/>
            <p:cNvSpPr/>
            <p:nvPr/>
          </p:nvSpPr>
          <p:spPr>
            <a:xfrm>
              <a:off x="2623333" y="1901537"/>
              <a:ext cx="162594" cy="12584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2749794" y="2282686"/>
              <a:ext cx="162594" cy="12584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7" name="Oval 216"/>
            <p:cNvSpPr/>
            <p:nvPr/>
          </p:nvSpPr>
          <p:spPr>
            <a:xfrm>
              <a:off x="2496873" y="2282686"/>
              <a:ext cx="162594" cy="12584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18" name="Straight Arrow Connector 217"/>
            <p:cNvCxnSpPr>
              <a:stCxn id="215" idx="3"/>
            </p:cNvCxnSpPr>
            <p:nvPr/>
          </p:nvCxnSpPr>
          <p:spPr>
            <a:xfrm flipH="1">
              <a:off x="2578169" y="2008954"/>
              <a:ext cx="68975" cy="28233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stCxn id="215" idx="5"/>
              <a:endCxn id="216" idx="0"/>
            </p:cNvCxnSpPr>
            <p:nvPr/>
          </p:nvCxnSpPr>
          <p:spPr>
            <a:xfrm>
              <a:off x="2762115" y="2008954"/>
              <a:ext cx="68975" cy="27373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>
              <a:stCxn id="210" idx="3"/>
            </p:cNvCxnSpPr>
            <p:nvPr/>
          </p:nvCxnSpPr>
          <p:spPr>
            <a:xfrm flipH="1">
              <a:off x="2171688" y="1631416"/>
              <a:ext cx="204469" cy="269298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>
              <a:stCxn id="210" idx="5"/>
            </p:cNvCxnSpPr>
            <p:nvPr/>
          </p:nvCxnSpPr>
          <p:spPr>
            <a:xfrm>
              <a:off x="2491127" y="1631416"/>
              <a:ext cx="222536" cy="26431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2895600" y="1371600"/>
            <a:ext cx="859091" cy="884532"/>
            <a:chOff x="3045354" y="1524000"/>
            <a:chExt cx="957491" cy="884532"/>
          </a:xfrm>
        </p:grpSpPr>
        <p:sp>
          <p:nvSpPr>
            <p:cNvPr id="222" name="Oval 221"/>
            <p:cNvSpPr/>
            <p:nvPr/>
          </p:nvSpPr>
          <p:spPr>
            <a:xfrm>
              <a:off x="3171816" y="1897926"/>
              <a:ext cx="162594" cy="12584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3" name="Oval 222"/>
            <p:cNvSpPr/>
            <p:nvPr/>
          </p:nvSpPr>
          <p:spPr>
            <a:xfrm>
              <a:off x="3442802" y="1524000"/>
              <a:ext cx="162594" cy="12584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4" name="Oval 223"/>
            <p:cNvSpPr/>
            <p:nvPr/>
          </p:nvSpPr>
          <p:spPr>
            <a:xfrm>
              <a:off x="3298276" y="2279075"/>
              <a:ext cx="162594" cy="12584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5" name="Oval 224"/>
            <p:cNvSpPr/>
            <p:nvPr/>
          </p:nvSpPr>
          <p:spPr>
            <a:xfrm>
              <a:off x="3045354" y="2279075"/>
              <a:ext cx="162594" cy="12584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26" name="Straight Arrow Connector 225"/>
            <p:cNvCxnSpPr>
              <a:stCxn id="222" idx="3"/>
            </p:cNvCxnSpPr>
            <p:nvPr/>
          </p:nvCxnSpPr>
          <p:spPr>
            <a:xfrm flipH="1">
              <a:off x="3126651" y="2005342"/>
              <a:ext cx="68975" cy="28233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>
              <a:stCxn id="222" idx="5"/>
              <a:endCxn id="224" idx="0"/>
            </p:cNvCxnSpPr>
            <p:nvPr/>
          </p:nvCxnSpPr>
          <p:spPr>
            <a:xfrm>
              <a:off x="3310596" y="2005342"/>
              <a:ext cx="68975" cy="27373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3713790" y="1901537"/>
              <a:ext cx="162594" cy="12584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9" name="Oval 228"/>
            <p:cNvSpPr/>
            <p:nvPr/>
          </p:nvSpPr>
          <p:spPr>
            <a:xfrm>
              <a:off x="3840251" y="2282686"/>
              <a:ext cx="162594" cy="12584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0" name="Oval 229"/>
            <p:cNvSpPr/>
            <p:nvPr/>
          </p:nvSpPr>
          <p:spPr>
            <a:xfrm>
              <a:off x="3587329" y="2282686"/>
              <a:ext cx="162594" cy="12584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31" name="Straight Arrow Connector 230"/>
            <p:cNvCxnSpPr>
              <a:stCxn id="228" idx="3"/>
            </p:cNvCxnSpPr>
            <p:nvPr/>
          </p:nvCxnSpPr>
          <p:spPr>
            <a:xfrm flipH="1">
              <a:off x="3668626" y="2008954"/>
              <a:ext cx="68975" cy="28233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stCxn id="228" idx="5"/>
              <a:endCxn id="229" idx="0"/>
            </p:cNvCxnSpPr>
            <p:nvPr/>
          </p:nvCxnSpPr>
          <p:spPr>
            <a:xfrm>
              <a:off x="3852572" y="2008954"/>
              <a:ext cx="68975" cy="273733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stCxn id="223" idx="3"/>
            </p:cNvCxnSpPr>
            <p:nvPr/>
          </p:nvCxnSpPr>
          <p:spPr>
            <a:xfrm flipH="1">
              <a:off x="3262144" y="1631416"/>
              <a:ext cx="204469" cy="26929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>
              <a:stCxn id="223" idx="5"/>
            </p:cNvCxnSpPr>
            <p:nvPr/>
          </p:nvCxnSpPr>
          <p:spPr>
            <a:xfrm>
              <a:off x="3581584" y="1631416"/>
              <a:ext cx="222536" cy="264312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121160" y="1371600"/>
            <a:ext cx="789813" cy="884532"/>
            <a:chOff x="4121160" y="1524000"/>
            <a:chExt cx="957491" cy="884532"/>
          </a:xfrm>
        </p:grpSpPr>
        <p:sp>
          <p:nvSpPr>
            <p:cNvPr id="235" name="Oval 234"/>
            <p:cNvSpPr/>
            <p:nvPr/>
          </p:nvSpPr>
          <p:spPr>
            <a:xfrm>
              <a:off x="4247620" y="1897926"/>
              <a:ext cx="162594" cy="12584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6" name="Oval 235"/>
            <p:cNvSpPr/>
            <p:nvPr/>
          </p:nvSpPr>
          <p:spPr>
            <a:xfrm>
              <a:off x="4518608" y="1524000"/>
              <a:ext cx="162594" cy="12584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7" name="Oval 236"/>
            <p:cNvSpPr/>
            <p:nvPr/>
          </p:nvSpPr>
          <p:spPr>
            <a:xfrm>
              <a:off x="4374081" y="2279075"/>
              <a:ext cx="162594" cy="12584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8" name="Oval 237"/>
            <p:cNvSpPr/>
            <p:nvPr/>
          </p:nvSpPr>
          <p:spPr>
            <a:xfrm>
              <a:off x="4121160" y="2279075"/>
              <a:ext cx="162594" cy="12584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39" name="Straight Arrow Connector 238"/>
            <p:cNvCxnSpPr>
              <a:stCxn id="235" idx="3"/>
            </p:cNvCxnSpPr>
            <p:nvPr/>
          </p:nvCxnSpPr>
          <p:spPr>
            <a:xfrm flipH="1">
              <a:off x="4202455" y="2005342"/>
              <a:ext cx="68975" cy="28233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/>
            <p:cNvCxnSpPr>
              <a:stCxn id="235" idx="5"/>
              <a:endCxn id="237" idx="0"/>
            </p:cNvCxnSpPr>
            <p:nvPr/>
          </p:nvCxnSpPr>
          <p:spPr>
            <a:xfrm>
              <a:off x="4386402" y="2005342"/>
              <a:ext cx="68975" cy="27373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Oval 240"/>
            <p:cNvSpPr/>
            <p:nvPr/>
          </p:nvSpPr>
          <p:spPr>
            <a:xfrm>
              <a:off x="4789595" y="1901537"/>
              <a:ext cx="162594" cy="12584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2" name="Oval 241"/>
            <p:cNvSpPr/>
            <p:nvPr/>
          </p:nvSpPr>
          <p:spPr>
            <a:xfrm>
              <a:off x="4916057" y="2282686"/>
              <a:ext cx="162594" cy="12584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3" name="Oval 242"/>
            <p:cNvSpPr/>
            <p:nvPr/>
          </p:nvSpPr>
          <p:spPr>
            <a:xfrm>
              <a:off x="4663135" y="2282686"/>
              <a:ext cx="162594" cy="12584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44" name="Straight Arrow Connector 243"/>
            <p:cNvCxnSpPr>
              <a:stCxn id="241" idx="3"/>
            </p:cNvCxnSpPr>
            <p:nvPr/>
          </p:nvCxnSpPr>
          <p:spPr>
            <a:xfrm flipH="1">
              <a:off x="4744430" y="2008954"/>
              <a:ext cx="68975" cy="28233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/>
            <p:cNvCxnSpPr>
              <a:stCxn id="241" idx="5"/>
              <a:endCxn id="242" idx="0"/>
            </p:cNvCxnSpPr>
            <p:nvPr/>
          </p:nvCxnSpPr>
          <p:spPr>
            <a:xfrm>
              <a:off x="4928377" y="2008954"/>
              <a:ext cx="68975" cy="27373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/>
            <p:cNvCxnSpPr>
              <a:stCxn id="236" idx="3"/>
            </p:cNvCxnSpPr>
            <p:nvPr/>
          </p:nvCxnSpPr>
          <p:spPr>
            <a:xfrm flipH="1">
              <a:off x="4337950" y="1631416"/>
              <a:ext cx="204469" cy="269298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/>
            <p:cNvCxnSpPr>
              <a:stCxn id="236" idx="5"/>
            </p:cNvCxnSpPr>
            <p:nvPr/>
          </p:nvCxnSpPr>
          <p:spPr>
            <a:xfrm>
              <a:off x="4657389" y="1631416"/>
              <a:ext cx="222536" cy="26431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5346909" y="1371600"/>
            <a:ext cx="825291" cy="884532"/>
            <a:chOff x="5237857" y="1524000"/>
            <a:chExt cx="957491" cy="884532"/>
          </a:xfrm>
        </p:grpSpPr>
        <p:sp>
          <p:nvSpPr>
            <p:cNvPr id="248" name="Oval 247"/>
            <p:cNvSpPr/>
            <p:nvPr/>
          </p:nvSpPr>
          <p:spPr>
            <a:xfrm>
              <a:off x="5364318" y="1897926"/>
              <a:ext cx="162594" cy="12584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9" name="Oval 248"/>
            <p:cNvSpPr/>
            <p:nvPr/>
          </p:nvSpPr>
          <p:spPr>
            <a:xfrm>
              <a:off x="5635306" y="1524000"/>
              <a:ext cx="162594" cy="12584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0" name="Oval 249"/>
            <p:cNvSpPr/>
            <p:nvPr/>
          </p:nvSpPr>
          <p:spPr>
            <a:xfrm>
              <a:off x="5490779" y="2279075"/>
              <a:ext cx="162594" cy="12584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1" name="Oval 250"/>
            <p:cNvSpPr/>
            <p:nvPr/>
          </p:nvSpPr>
          <p:spPr>
            <a:xfrm>
              <a:off x="5237857" y="2279075"/>
              <a:ext cx="162594" cy="12584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52" name="Straight Arrow Connector 251"/>
            <p:cNvCxnSpPr>
              <a:stCxn id="248" idx="3"/>
            </p:cNvCxnSpPr>
            <p:nvPr/>
          </p:nvCxnSpPr>
          <p:spPr>
            <a:xfrm flipH="1">
              <a:off x="5319154" y="2005342"/>
              <a:ext cx="68975" cy="28233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>
              <a:stCxn id="248" idx="5"/>
              <a:endCxn id="250" idx="0"/>
            </p:cNvCxnSpPr>
            <p:nvPr/>
          </p:nvCxnSpPr>
          <p:spPr>
            <a:xfrm>
              <a:off x="5503100" y="2005342"/>
              <a:ext cx="68975" cy="273733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Oval 253"/>
            <p:cNvSpPr/>
            <p:nvPr/>
          </p:nvSpPr>
          <p:spPr>
            <a:xfrm>
              <a:off x="5906293" y="1901537"/>
              <a:ext cx="162594" cy="12584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5" name="Oval 254"/>
            <p:cNvSpPr/>
            <p:nvPr/>
          </p:nvSpPr>
          <p:spPr>
            <a:xfrm>
              <a:off x="6032754" y="2282686"/>
              <a:ext cx="162594" cy="12584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6" name="Oval 255"/>
            <p:cNvSpPr/>
            <p:nvPr/>
          </p:nvSpPr>
          <p:spPr>
            <a:xfrm>
              <a:off x="5779833" y="2282686"/>
              <a:ext cx="162594" cy="12584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57" name="Straight Arrow Connector 256"/>
            <p:cNvCxnSpPr>
              <a:stCxn id="254" idx="3"/>
            </p:cNvCxnSpPr>
            <p:nvPr/>
          </p:nvCxnSpPr>
          <p:spPr>
            <a:xfrm flipH="1">
              <a:off x="5861128" y="2008954"/>
              <a:ext cx="68975" cy="28233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/>
            <p:cNvCxnSpPr>
              <a:stCxn id="254" idx="5"/>
              <a:endCxn id="255" idx="0"/>
            </p:cNvCxnSpPr>
            <p:nvPr/>
          </p:nvCxnSpPr>
          <p:spPr>
            <a:xfrm>
              <a:off x="6045074" y="2008954"/>
              <a:ext cx="68975" cy="27373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/>
            <p:cNvCxnSpPr>
              <a:stCxn id="249" idx="3"/>
            </p:cNvCxnSpPr>
            <p:nvPr/>
          </p:nvCxnSpPr>
          <p:spPr>
            <a:xfrm flipH="1">
              <a:off x="5454648" y="1631416"/>
              <a:ext cx="204469" cy="269298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259"/>
            <p:cNvCxnSpPr>
              <a:stCxn id="249" idx="5"/>
            </p:cNvCxnSpPr>
            <p:nvPr/>
          </p:nvCxnSpPr>
          <p:spPr>
            <a:xfrm>
              <a:off x="5774087" y="1631416"/>
              <a:ext cx="222536" cy="26431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480280" y="1371600"/>
            <a:ext cx="834920" cy="884532"/>
            <a:chOff x="6328314" y="1524000"/>
            <a:chExt cx="957491" cy="884532"/>
          </a:xfrm>
        </p:grpSpPr>
        <p:sp>
          <p:nvSpPr>
            <p:cNvPr id="261" name="Oval 260"/>
            <p:cNvSpPr/>
            <p:nvPr/>
          </p:nvSpPr>
          <p:spPr>
            <a:xfrm>
              <a:off x="6454775" y="1897926"/>
              <a:ext cx="162594" cy="12584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2" name="Oval 261"/>
            <p:cNvSpPr/>
            <p:nvPr/>
          </p:nvSpPr>
          <p:spPr>
            <a:xfrm>
              <a:off x="6725762" y="1524000"/>
              <a:ext cx="162594" cy="12584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3" name="Oval 262"/>
            <p:cNvSpPr/>
            <p:nvPr/>
          </p:nvSpPr>
          <p:spPr>
            <a:xfrm>
              <a:off x="6581236" y="2279075"/>
              <a:ext cx="162594" cy="12584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4" name="Oval 263"/>
            <p:cNvSpPr/>
            <p:nvPr/>
          </p:nvSpPr>
          <p:spPr>
            <a:xfrm>
              <a:off x="6328314" y="2279075"/>
              <a:ext cx="162594" cy="12584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65" name="Straight Arrow Connector 264"/>
            <p:cNvCxnSpPr>
              <a:stCxn id="261" idx="3"/>
            </p:cNvCxnSpPr>
            <p:nvPr/>
          </p:nvCxnSpPr>
          <p:spPr>
            <a:xfrm flipH="1">
              <a:off x="6409611" y="2005342"/>
              <a:ext cx="68975" cy="28233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/>
            <p:cNvCxnSpPr>
              <a:stCxn id="261" idx="5"/>
              <a:endCxn id="263" idx="0"/>
            </p:cNvCxnSpPr>
            <p:nvPr/>
          </p:nvCxnSpPr>
          <p:spPr>
            <a:xfrm>
              <a:off x="6593556" y="2005342"/>
              <a:ext cx="68975" cy="27373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Oval 266"/>
            <p:cNvSpPr/>
            <p:nvPr/>
          </p:nvSpPr>
          <p:spPr>
            <a:xfrm>
              <a:off x="6996749" y="1901537"/>
              <a:ext cx="162594" cy="12584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8" name="Oval 267"/>
            <p:cNvSpPr/>
            <p:nvPr/>
          </p:nvSpPr>
          <p:spPr>
            <a:xfrm>
              <a:off x="7123211" y="2282686"/>
              <a:ext cx="162594" cy="12584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9" name="Oval 268"/>
            <p:cNvSpPr/>
            <p:nvPr/>
          </p:nvSpPr>
          <p:spPr>
            <a:xfrm>
              <a:off x="6870289" y="2282686"/>
              <a:ext cx="162594" cy="12584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70" name="Straight Arrow Connector 269"/>
            <p:cNvCxnSpPr>
              <a:stCxn id="267" idx="3"/>
            </p:cNvCxnSpPr>
            <p:nvPr/>
          </p:nvCxnSpPr>
          <p:spPr>
            <a:xfrm flipH="1">
              <a:off x="6951585" y="2008954"/>
              <a:ext cx="68975" cy="28233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/>
            <p:cNvCxnSpPr>
              <a:stCxn id="267" idx="5"/>
              <a:endCxn id="268" idx="0"/>
            </p:cNvCxnSpPr>
            <p:nvPr/>
          </p:nvCxnSpPr>
          <p:spPr>
            <a:xfrm>
              <a:off x="7135532" y="2008954"/>
              <a:ext cx="68975" cy="273733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/>
            <p:cNvCxnSpPr>
              <a:stCxn id="262" idx="3"/>
            </p:cNvCxnSpPr>
            <p:nvPr/>
          </p:nvCxnSpPr>
          <p:spPr>
            <a:xfrm flipH="1">
              <a:off x="6545104" y="1631416"/>
              <a:ext cx="204469" cy="26929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/>
            <p:cNvCxnSpPr>
              <a:stCxn id="262" idx="5"/>
            </p:cNvCxnSpPr>
            <p:nvPr/>
          </p:nvCxnSpPr>
          <p:spPr>
            <a:xfrm>
              <a:off x="6864544" y="1631416"/>
              <a:ext cx="222536" cy="264312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7576910" y="1371600"/>
            <a:ext cx="805090" cy="884532"/>
            <a:chOff x="7424510" y="1524000"/>
            <a:chExt cx="957490" cy="884532"/>
          </a:xfrm>
        </p:grpSpPr>
        <p:sp>
          <p:nvSpPr>
            <p:cNvPr id="274" name="Oval 273"/>
            <p:cNvSpPr/>
            <p:nvPr/>
          </p:nvSpPr>
          <p:spPr>
            <a:xfrm>
              <a:off x="7550970" y="1897926"/>
              <a:ext cx="162594" cy="12584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5" name="Oval 274"/>
            <p:cNvSpPr/>
            <p:nvPr/>
          </p:nvSpPr>
          <p:spPr>
            <a:xfrm>
              <a:off x="7821958" y="1524000"/>
              <a:ext cx="162594" cy="12584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6" name="Oval 275"/>
            <p:cNvSpPr/>
            <p:nvPr/>
          </p:nvSpPr>
          <p:spPr>
            <a:xfrm>
              <a:off x="7677430" y="2279075"/>
              <a:ext cx="162594" cy="12584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7" name="Oval 276"/>
            <p:cNvSpPr/>
            <p:nvPr/>
          </p:nvSpPr>
          <p:spPr>
            <a:xfrm>
              <a:off x="7424510" y="2279075"/>
              <a:ext cx="162594" cy="12584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78" name="Straight Arrow Connector 277"/>
            <p:cNvCxnSpPr>
              <a:stCxn id="274" idx="3"/>
            </p:cNvCxnSpPr>
            <p:nvPr/>
          </p:nvCxnSpPr>
          <p:spPr>
            <a:xfrm flipH="1">
              <a:off x="7505806" y="2005342"/>
              <a:ext cx="68975" cy="28233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/>
            <p:cNvCxnSpPr>
              <a:stCxn id="274" idx="5"/>
              <a:endCxn id="276" idx="0"/>
            </p:cNvCxnSpPr>
            <p:nvPr/>
          </p:nvCxnSpPr>
          <p:spPr>
            <a:xfrm>
              <a:off x="7689752" y="2005342"/>
              <a:ext cx="68975" cy="27373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0" name="Oval 279"/>
            <p:cNvSpPr/>
            <p:nvPr/>
          </p:nvSpPr>
          <p:spPr>
            <a:xfrm>
              <a:off x="8092945" y="1901537"/>
              <a:ext cx="162594" cy="12584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1" name="Oval 280"/>
            <p:cNvSpPr/>
            <p:nvPr/>
          </p:nvSpPr>
          <p:spPr>
            <a:xfrm>
              <a:off x="8219406" y="2282686"/>
              <a:ext cx="162594" cy="12584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2" name="Oval 281"/>
            <p:cNvSpPr/>
            <p:nvPr/>
          </p:nvSpPr>
          <p:spPr>
            <a:xfrm>
              <a:off x="7966484" y="2282686"/>
              <a:ext cx="162594" cy="12584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83" name="Straight Arrow Connector 282"/>
            <p:cNvCxnSpPr>
              <a:stCxn id="280" idx="3"/>
            </p:cNvCxnSpPr>
            <p:nvPr/>
          </p:nvCxnSpPr>
          <p:spPr>
            <a:xfrm flipH="1">
              <a:off x="8047781" y="2008954"/>
              <a:ext cx="68975" cy="28233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Arrow Connector 283"/>
            <p:cNvCxnSpPr>
              <a:stCxn id="280" idx="5"/>
              <a:endCxn id="281" idx="0"/>
            </p:cNvCxnSpPr>
            <p:nvPr/>
          </p:nvCxnSpPr>
          <p:spPr>
            <a:xfrm>
              <a:off x="8231727" y="2008954"/>
              <a:ext cx="68975" cy="27373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Arrow Connector 284"/>
            <p:cNvCxnSpPr>
              <a:stCxn id="275" idx="3"/>
            </p:cNvCxnSpPr>
            <p:nvPr/>
          </p:nvCxnSpPr>
          <p:spPr>
            <a:xfrm flipH="1">
              <a:off x="7641300" y="1631416"/>
              <a:ext cx="204469" cy="269298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/>
            <p:cNvCxnSpPr>
              <a:stCxn id="275" idx="5"/>
            </p:cNvCxnSpPr>
            <p:nvPr/>
          </p:nvCxnSpPr>
          <p:spPr>
            <a:xfrm>
              <a:off x="7960739" y="1631416"/>
              <a:ext cx="222536" cy="26431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0" y="23723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Gradient Boosted Decision Trees (FastRank)</a:t>
            </a:r>
            <a:endParaRPr lang="en-US" sz="2800" dirty="0"/>
          </a:p>
        </p:txBody>
      </p:sp>
      <p:sp>
        <p:nvSpPr>
          <p:cNvPr id="287" name="TextBox 286"/>
          <p:cNvSpPr txBox="1"/>
          <p:nvPr/>
        </p:nvSpPr>
        <p:spPr>
          <a:xfrm>
            <a:off x="0" y="619553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28071059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2000" b="1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Bonsai – A Single, Short, Sparse Tree</a:t>
            </a: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1052736"/>
            <a:ext cx="9144000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800" dirty="0">
                <a:solidFill>
                  <a:prstClr val="white"/>
                </a:solidFill>
              </a:rPr>
              <a:t> </a:t>
            </a:r>
            <a:endParaRPr lang="en-US" sz="3200" dirty="0">
              <a:solidFill>
                <a:prstClr val="white"/>
              </a:solidFill>
              <a:latin typeface="Cambria Math"/>
            </a:endParaRPr>
          </a:p>
          <a:p>
            <a:pPr>
              <a:spcBef>
                <a:spcPct val="0"/>
              </a:spcBef>
              <a:defRPr/>
            </a:pPr>
            <a:endParaRPr lang="en-US" sz="2400" dirty="0">
              <a:solidFill>
                <a:prstClr val="white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2800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itle 1"/>
              <p:cNvSpPr txBox="1">
                <a:spLocks/>
              </p:cNvSpPr>
              <p:nvPr/>
            </p:nvSpPr>
            <p:spPr>
              <a:xfrm>
                <a:off x="1123593" y="3315925"/>
                <a:ext cx="555315" cy="573033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7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593" y="3315925"/>
                <a:ext cx="555315" cy="57303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1635912" y="1866745"/>
            <a:ext cx="7265135" cy="4534055"/>
            <a:chOff x="1802665" y="1866745"/>
            <a:chExt cx="7265135" cy="4534055"/>
          </a:xfrm>
        </p:grpSpPr>
        <p:cxnSp>
          <p:nvCxnSpPr>
            <p:cNvPr id="59" name="Straight Arrow Connector 58"/>
            <p:cNvCxnSpPr>
              <a:endCxn id="26" idx="2"/>
            </p:cNvCxnSpPr>
            <p:nvPr/>
          </p:nvCxnSpPr>
          <p:spPr>
            <a:xfrm>
              <a:off x="1802665" y="2397441"/>
              <a:ext cx="4161492" cy="12741"/>
            </a:xfrm>
            <a:prstGeom prst="straightConnector1">
              <a:avLst/>
            </a:prstGeom>
            <a:ln w="635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Group 104"/>
            <p:cNvGrpSpPr/>
            <p:nvPr/>
          </p:nvGrpSpPr>
          <p:grpSpPr>
            <a:xfrm>
              <a:off x="4114800" y="1866745"/>
              <a:ext cx="4953000" cy="4534055"/>
              <a:chOff x="4191000" y="1790545"/>
              <a:chExt cx="4953000" cy="4534055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4426595" y="1790545"/>
                <a:ext cx="3487500" cy="3495242"/>
                <a:chOff x="3370517" y="2181428"/>
                <a:chExt cx="4380776" cy="3605462"/>
              </a:xfrm>
            </p:grpSpPr>
            <p:grpSp>
              <p:nvGrpSpPr>
                <p:cNvPr id="3" name="Group 2"/>
                <p:cNvGrpSpPr/>
                <p:nvPr/>
              </p:nvGrpSpPr>
              <p:grpSpPr>
                <a:xfrm>
                  <a:off x="4469233" y="2181428"/>
                  <a:ext cx="3282060" cy="1905226"/>
                  <a:chOff x="4469233" y="2181428"/>
                  <a:chExt cx="3282060" cy="1905226"/>
                </a:xfrm>
              </p:grpSpPr>
              <p:cxnSp>
                <p:nvCxnSpPr>
                  <p:cNvPr id="17" name="Straight Arrow Connector 16"/>
                  <p:cNvCxnSpPr>
                    <a:stCxn id="26" idx="5"/>
                  </p:cNvCxnSpPr>
                  <p:nvPr/>
                </p:nvCxnSpPr>
                <p:spPr>
                  <a:xfrm>
                    <a:off x="6536614" y="3138386"/>
                    <a:ext cx="1214679" cy="948267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Arrow Connector 17"/>
                  <p:cNvCxnSpPr>
                    <a:stCxn id="26" idx="3"/>
                    <a:endCxn id="77" idx="0"/>
                  </p:cNvCxnSpPr>
                  <p:nvPr/>
                </p:nvCxnSpPr>
                <p:spPr>
                  <a:xfrm flipH="1">
                    <a:off x="4469233" y="3138387"/>
                    <a:ext cx="1123809" cy="948267"/>
                  </a:xfrm>
                  <a:prstGeom prst="straightConnector1">
                    <a:avLst/>
                  </a:prstGeom>
                  <a:ln w="63500">
                    <a:solidFill>
                      <a:srgbClr val="00B05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Oval 25"/>
                  <p:cNvSpPr/>
                  <p:nvPr/>
                </p:nvSpPr>
                <p:spPr>
                  <a:xfrm>
                    <a:off x="5397622" y="2181428"/>
                    <a:ext cx="1334411" cy="1121147"/>
                  </a:xfrm>
                  <a:prstGeom prst="ellipse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 w="508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6" name="Title 1"/>
                  <p:cNvSpPr txBox="1">
                    <a:spLocks/>
                  </p:cNvSpPr>
                  <p:nvPr/>
                </p:nvSpPr>
                <p:spPr>
                  <a:xfrm>
                    <a:off x="5360383" y="2251594"/>
                    <a:ext cx="1503820" cy="699864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t" anchorCtr="0">
                    <a:noAutofit/>
                  </a:bodyPr>
                  <a:lstStyle/>
                  <a:p>
                    <a:pPr algn="ctr">
                      <a:spcBef>
                        <a:spcPct val="0"/>
                      </a:spcBef>
                      <a:defRPr/>
                    </a:pPr>
                    <a:endParaRPr lang="en-US" sz="22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Title 1"/>
                  <p:cNvSpPr txBox="1">
                    <a:spLocks/>
                  </p:cNvSpPr>
                  <p:nvPr/>
                </p:nvSpPr>
                <p:spPr>
                  <a:xfrm>
                    <a:off x="4549987" y="3106025"/>
                    <a:ext cx="586136" cy="196551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 anchorCtr="0">
                    <a:noAutofit/>
                  </a:bodyPr>
                  <a:lstStyle/>
                  <a:p>
                    <a:pPr algn="ctr">
                      <a:spcBef>
                        <a:spcPct val="0"/>
                      </a:spcBef>
                      <a:defRPr/>
                    </a:pPr>
                    <a:r>
                      <a:rPr lang="en-US" sz="1600" dirty="0">
                        <a:solidFill>
                          <a:prstClr val="white"/>
                        </a:solidFill>
                      </a:rPr>
                      <a:t>Yes</a:t>
                    </a:r>
                  </a:p>
                </p:txBody>
              </p:sp>
              <p:sp>
                <p:nvSpPr>
                  <p:cNvPr id="20" name="Title 1"/>
                  <p:cNvSpPr txBox="1">
                    <a:spLocks/>
                  </p:cNvSpPr>
                  <p:nvPr/>
                </p:nvSpPr>
                <p:spPr>
                  <a:xfrm>
                    <a:off x="7007694" y="3156249"/>
                    <a:ext cx="729073" cy="196551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 anchorCtr="0">
                    <a:noAutofit/>
                  </a:bodyPr>
                  <a:lstStyle/>
                  <a:p>
                    <a:pPr algn="ctr">
                      <a:spcBef>
                        <a:spcPct val="0"/>
                      </a:spcBef>
                      <a:defRPr/>
                    </a:pPr>
                    <a:r>
                      <a:rPr lang="en-US" sz="1600" dirty="0">
                        <a:solidFill>
                          <a:prstClr val="white"/>
                        </a:solidFill>
                      </a:rPr>
                      <a:t>No</a:t>
                    </a:r>
                  </a:p>
                </p:txBody>
              </p:sp>
            </p:grpSp>
            <p:grpSp>
              <p:nvGrpSpPr>
                <p:cNvPr id="5" name="Group 4"/>
                <p:cNvGrpSpPr/>
                <p:nvPr/>
              </p:nvGrpSpPr>
              <p:grpSpPr>
                <a:xfrm>
                  <a:off x="3370517" y="5017224"/>
                  <a:ext cx="2285460" cy="769666"/>
                  <a:chOff x="3370517" y="5017224"/>
                  <a:chExt cx="2285460" cy="769666"/>
                </a:xfrm>
              </p:grpSpPr>
              <p:cxnSp>
                <p:nvCxnSpPr>
                  <p:cNvPr id="30" name="Straight Arrow Connector 29"/>
                  <p:cNvCxnSpPr>
                    <a:endCxn id="159" idx="0"/>
                  </p:cNvCxnSpPr>
                  <p:nvPr/>
                </p:nvCxnSpPr>
                <p:spPr>
                  <a:xfrm>
                    <a:off x="4784896" y="5054710"/>
                    <a:ext cx="548688" cy="73218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Arrow Connector 30"/>
                  <p:cNvCxnSpPr>
                    <a:endCxn id="157" idx="0"/>
                  </p:cNvCxnSpPr>
                  <p:nvPr/>
                </p:nvCxnSpPr>
                <p:spPr>
                  <a:xfrm flipH="1">
                    <a:off x="3706384" y="5017224"/>
                    <a:ext cx="496329" cy="740796"/>
                  </a:xfrm>
                  <a:prstGeom prst="straightConnector1">
                    <a:avLst/>
                  </a:prstGeom>
                  <a:ln w="63500">
                    <a:solidFill>
                      <a:srgbClr val="00B05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Title 1"/>
                  <p:cNvSpPr txBox="1">
                    <a:spLocks/>
                  </p:cNvSpPr>
                  <p:nvPr/>
                </p:nvSpPr>
                <p:spPr>
                  <a:xfrm>
                    <a:off x="3370517" y="5058182"/>
                    <a:ext cx="609646" cy="210049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 anchorCtr="0">
                    <a:noAutofit/>
                  </a:bodyPr>
                  <a:lstStyle/>
                  <a:p>
                    <a:pPr algn="ctr">
                      <a:spcBef>
                        <a:spcPct val="0"/>
                      </a:spcBef>
                      <a:defRPr/>
                    </a:pPr>
                    <a:r>
                      <a:rPr lang="en-US" sz="1600" dirty="0">
                        <a:solidFill>
                          <a:prstClr val="white"/>
                        </a:solidFill>
                      </a:rPr>
                      <a:t>Yes</a:t>
                    </a:r>
                  </a:p>
                </p:txBody>
              </p:sp>
              <p:sp>
                <p:nvSpPr>
                  <p:cNvPr id="37" name="Title 1"/>
                  <p:cNvSpPr txBox="1">
                    <a:spLocks/>
                  </p:cNvSpPr>
                  <p:nvPr/>
                </p:nvSpPr>
                <p:spPr>
                  <a:xfrm>
                    <a:off x="4968867" y="5054710"/>
                    <a:ext cx="687110" cy="21004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 anchorCtr="0">
                    <a:noAutofit/>
                  </a:bodyPr>
                  <a:lstStyle/>
                  <a:p>
                    <a:pPr algn="ctr">
                      <a:spcBef>
                        <a:spcPct val="0"/>
                      </a:spcBef>
                      <a:defRPr/>
                    </a:pPr>
                    <a:r>
                      <a:rPr lang="en-US" sz="1600" dirty="0">
                        <a:solidFill>
                          <a:prstClr val="white"/>
                        </a:solidFill>
                      </a:rPr>
                      <a:t>No</a:t>
                    </a:r>
                  </a:p>
                </p:txBody>
              </p:sp>
            </p:grpSp>
          </p:grpSp>
          <p:grpSp>
            <p:nvGrpSpPr>
              <p:cNvPr id="104" name="Group 103"/>
              <p:cNvGrpSpPr/>
              <p:nvPr/>
            </p:nvGrpSpPr>
            <p:grpSpPr>
              <a:xfrm>
                <a:off x="4191000" y="5257800"/>
                <a:ext cx="4953000" cy="1066800"/>
                <a:chOff x="4191000" y="5257800"/>
                <a:chExt cx="4953000" cy="1066800"/>
              </a:xfrm>
            </p:grpSpPr>
            <p:sp>
              <p:nvSpPr>
                <p:cNvPr id="157" name="Oval 156"/>
                <p:cNvSpPr/>
                <p:nvPr/>
              </p:nvSpPr>
              <p:spPr>
                <a:xfrm>
                  <a:off x="4191000" y="5257800"/>
                  <a:ext cx="1005952" cy="1038813"/>
                </a:xfrm>
                <a:prstGeom prst="ellipse">
                  <a:avLst/>
                </a:prstGeom>
                <a:solidFill>
                  <a:schemeClr val="accent5">
                    <a:lumMod val="50000"/>
                  </a:schemeClr>
                </a:solidFill>
                <a:ln w="508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8" name="Title 1"/>
                <p:cNvSpPr txBox="1">
                  <a:spLocks/>
                </p:cNvSpPr>
                <p:nvPr/>
              </p:nvSpPr>
              <p:spPr>
                <a:xfrm>
                  <a:off x="4211103" y="5540208"/>
                  <a:ext cx="1029292" cy="4795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 anchorCtr="0">
                  <a:noAutofit/>
                </a:bodyPr>
                <a:lstStyle/>
                <a:p>
                  <a:pPr algn="ctr">
                    <a:spcBef>
                      <a:spcPct val="0"/>
                    </a:spcBef>
                    <a:defRPr/>
                  </a:pPr>
                  <a:endParaRPr lang="en-US" sz="2200" i="1" dirty="0">
                    <a:solidFill>
                      <a:prstClr val="white"/>
                    </a:solidFill>
                    <a:latin typeface="Cambria Math"/>
                  </a:endParaRPr>
                </a:p>
              </p:txBody>
            </p:sp>
            <p:sp>
              <p:nvSpPr>
                <p:cNvPr id="159" name="Oval 158"/>
                <p:cNvSpPr/>
                <p:nvPr/>
              </p:nvSpPr>
              <p:spPr>
                <a:xfrm>
                  <a:off x="5486400" y="5285787"/>
                  <a:ext cx="1005952" cy="1038813"/>
                </a:xfrm>
                <a:prstGeom prst="ellipse">
                  <a:avLst/>
                </a:prstGeom>
                <a:solidFill>
                  <a:schemeClr val="accent5">
                    <a:lumMod val="50000"/>
                  </a:schemeClr>
                </a:solidFill>
                <a:ln w="508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5" name="Title 1"/>
                <p:cNvSpPr txBox="1">
                  <a:spLocks/>
                </p:cNvSpPr>
                <p:nvPr/>
              </p:nvSpPr>
              <p:spPr>
                <a:xfrm>
                  <a:off x="5486400" y="5540208"/>
                  <a:ext cx="1029292" cy="4795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 anchorCtr="0">
                  <a:noAutofit/>
                </a:bodyPr>
                <a:lstStyle/>
                <a:p>
                  <a:pPr algn="ctr">
                    <a:spcBef>
                      <a:spcPct val="0"/>
                    </a:spcBef>
                    <a:defRPr/>
                  </a:pPr>
                  <a:endParaRPr lang="en-US" sz="2200" i="1" dirty="0">
                    <a:solidFill>
                      <a:prstClr val="white"/>
                    </a:solidFill>
                    <a:latin typeface="Cambria Math"/>
                  </a:endParaRPr>
                </a:p>
              </p:txBody>
            </p:sp>
            <p:sp>
              <p:nvSpPr>
                <p:cNvPr id="166" name="Title 1"/>
                <p:cNvSpPr txBox="1">
                  <a:spLocks/>
                </p:cNvSpPr>
                <p:nvPr/>
              </p:nvSpPr>
              <p:spPr>
                <a:xfrm>
                  <a:off x="6781800" y="5540208"/>
                  <a:ext cx="1029292" cy="4795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 anchorCtr="0">
                  <a:noAutofit/>
                </a:bodyPr>
                <a:lstStyle/>
                <a:p>
                  <a:pPr algn="ctr">
                    <a:spcBef>
                      <a:spcPct val="0"/>
                    </a:spcBef>
                    <a:defRPr/>
                  </a:pPr>
                  <a:endParaRPr lang="en-US" sz="2200" i="1" dirty="0">
                    <a:solidFill>
                      <a:prstClr val="white"/>
                    </a:solidFill>
                    <a:latin typeface="Cambria Math"/>
                  </a:endParaRPr>
                </a:p>
              </p:txBody>
            </p:sp>
            <p:sp>
              <p:nvSpPr>
                <p:cNvPr id="167" name="Title 1"/>
                <p:cNvSpPr txBox="1">
                  <a:spLocks/>
                </p:cNvSpPr>
                <p:nvPr/>
              </p:nvSpPr>
              <p:spPr>
                <a:xfrm>
                  <a:off x="8114708" y="5540208"/>
                  <a:ext cx="1029292" cy="4795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 anchorCtr="0">
                  <a:noAutofit/>
                </a:bodyPr>
                <a:lstStyle/>
                <a:p>
                  <a:pPr algn="ctr">
                    <a:spcBef>
                      <a:spcPct val="0"/>
                    </a:spcBef>
                    <a:defRPr/>
                  </a:pPr>
                  <a:endParaRPr lang="en-US" sz="2200" i="1" dirty="0">
                    <a:solidFill>
                      <a:prstClr val="white"/>
                    </a:solidFill>
                    <a:latin typeface="Cambria Math"/>
                  </a:endParaRPr>
                </a:p>
              </p:txBody>
            </p:sp>
          </p:grpSp>
        </p:grpSp>
        <p:sp>
          <p:nvSpPr>
            <p:cNvPr id="77" name="Oval 76"/>
            <p:cNvSpPr/>
            <p:nvPr/>
          </p:nvSpPr>
          <p:spPr>
            <a:xfrm>
              <a:off x="4677846" y="3713727"/>
              <a:ext cx="1062314" cy="1086873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prstClr val="white"/>
                </a:solidFill>
              </a:endParaRPr>
            </a:p>
          </p:txBody>
        </p:sp>
        <p:sp>
          <p:nvSpPr>
            <p:cNvPr id="78" name="Title 1"/>
            <p:cNvSpPr txBox="1">
              <a:spLocks/>
            </p:cNvSpPr>
            <p:nvPr/>
          </p:nvSpPr>
          <p:spPr>
            <a:xfrm>
              <a:off x="4648200" y="3781748"/>
              <a:ext cx="1197179" cy="678469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Autofit/>
            </a:bodyPr>
            <a:lstStyle/>
            <a:p>
              <a:pPr algn="ctr">
                <a:spcBef>
                  <a:spcPct val="0"/>
                </a:spcBef>
                <a:defRPr/>
              </a:pPr>
              <a:endParaRPr lang="en-US" sz="2200" dirty="0">
                <a:solidFill>
                  <a:prstClr val="white"/>
                </a:solidFill>
              </a:endParaRPr>
            </a:p>
          </p:txBody>
        </p:sp>
        <p:sp>
          <p:nvSpPr>
            <p:cNvPr id="80" name="Title 1"/>
            <p:cNvSpPr txBox="1">
              <a:spLocks/>
            </p:cNvSpPr>
            <p:nvPr/>
          </p:nvSpPr>
          <p:spPr>
            <a:xfrm>
              <a:off x="7261021" y="3781748"/>
              <a:ext cx="1197179" cy="678469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Autofit/>
            </a:bodyPr>
            <a:lstStyle/>
            <a:p>
              <a:pPr algn="ctr">
                <a:spcBef>
                  <a:spcPct val="0"/>
                </a:spcBef>
                <a:defRPr/>
              </a:pPr>
              <a:endParaRPr lang="en-US" sz="22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254912" y="1349068"/>
            <a:ext cx="381000" cy="1990252"/>
            <a:chOff x="1253195" y="1536863"/>
            <a:chExt cx="381000" cy="1990252"/>
          </a:xfrm>
        </p:grpSpPr>
        <p:grpSp>
          <p:nvGrpSpPr>
            <p:cNvPr id="65" name="Group 64"/>
            <p:cNvGrpSpPr/>
            <p:nvPr/>
          </p:nvGrpSpPr>
          <p:grpSpPr>
            <a:xfrm>
              <a:off x="1253195" y="1536863"/>
              <a:ext cx="381000" cy="1990252"/>
              <a:chOff x="304800" y="1295400"/>
              <a:chExt cx="381000" cy="1990252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304800" y="1295400"/>
                <a:ext cx="381000" cy="1990252"/>
              </a:xfrm>
              <a:prstGeom prst="rect">
                <a:avLst/>
              </a:prstGeom>
              <a:solidFill>
                <a:schemeClr val="accent5">
                  <a:lumMod val="50000"/>
                  <a:alpha val="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417112" y="1443530"/>
                <a:ext cx="141513" cy="157964"/>
              </a:xfrm>
              <a:prstGeom prst="rect">
                <a:avLst/>
              </a:prstGeom>
              <a:solidFill>
                <a:srgbClr val="FF1D1D"/>
              </a:solidFill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6" name="Rectangle 65"/>
            <p:cNvSpPr/>
            <p:nvPr/>
          </p:nvSpPr>
          <p:spPr>
            <a:xfrm>
              <a:off x="1371600" y="1975636"/>
              <a:ext cx="141513" cy="157964"/>
            </a:xfrm>
            <a:prstGeom prst="rect">
              <a:avLst/>
            </a:prstGeom>
            <a:solidFill>
              <a:srgbClr val="FF1D1D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371600" y="2585236"/>
              <a:ext cx="141513" cy="157964"/>
            </a:xfrm>
            <a:prstGeom prst="rect">
              <a:avLst/>
            </a:prstGeom>
            <a:solidFill>
              <a:srgbClr val="FF1D1D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371600" y="2890036"/>
              <a:ext cx="141513" cy="157964"/>
            </a:xfrm>
            <a:prstGeom prst="rect">
              <a:avLst/>
            </a:prstGeom>
            <a:solidFill>
              <a:srgbClr val="FF1D1D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371600" y="3194836"/>
              <a:ext cx="141513" cy="157964"/>
            </a:xfrm>
            <a:prstGeom prst="rect">
              <a:avLst/>
            </a:prstGeom>
            <a:solidFill>
              <a:srgbClr val="FF1D1D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371600" y="2280436"/>
              <a:ext cx="141513" cy="157964"/>
            </a:xfrm>
            <a:prstGeom prst="rect">
              <a:avLst/>
            </a:prstGeom>
            <a:solidFill>
              <a:srgbClr val="FF1D1D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9" name="Straight Connector 8"/>
          <p:cNvCxnSpPr/>
          <p:nvPr/>
        </p:nvCxnSpPr>
        <p:spPr>
          <a:xfrm rot="3000000">
            <a:off x="5917124" y="2397441"/>
            <a:ext cx="822873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rot="8400000">
            <a:off x="4633202" y="4278934"/>
            <a:ext cx="822873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rot="5700000">
            <a:off x="5478878" y="5867400"/>
            <a:ext cx="585216" cy="0"/>
          </a:xfrm>
          <a:prstGeom prst="line">
            <a:avLst/>
          </a:prstGeom>
          <a:ln w="635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/>
          <p:cNvGrpSpPr/>
          <p:nvPr/>
        </p:nvGrpSpPr>
        <p:grpSpPr>
          <a:xfrm>
            <a:off x="354356" y="4191002"/>
            <a:ext cx="3187397" cy="1493879"/>
            <a:chOff x="126632" y="3886201"/>
            <a:chExt cx="3750552" cy="1683914"/>
          </a:xfrm>
        </p:grpSpPr>
        <p:grpSp>
          <p:nvGrpSpPr>
            <p:cNvPr id="112" name="Group 111"/>
            <p:cNvGrpSpPr/>
            <p:nvPr/>
          </p:nvGrpSpPr>
          <p:grpSpPr>
            <a:xfrm>
              <a:off x="126632" y="3886201"/>
              <a:ext cx="3732070" cy="735524"/>
              <a:chOff x="230170" y="4150184"/>
              <a:chExt cx="3970188" cy="85449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TextBox 112"/>
                  <p:cNvSpPr txBox="1"/>
                  <p:nvPr/>
                </p:nvSpPr>
                <p:spPr>
                  <a:xfrm>
                    <a:off x="2421821" y="4335659"/>
                    <a:ext cx="349455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3" name="TextBox 1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1821" y="4335659"/>
                    <a:ext cx="349455" cy="430887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14" name="Group 113"/>
              <p:cNvGrpSpPr/>
              <p:nvPr/>
            </p:nvGrpSpPr>
            <p:grpSpPr>
              <a:xfrm>
                <a:off x="230170" y="4150184"/>
                <a:ext cx="3970188" cy="854497"/>
                <a:chOff x="230170" y="4150184"/>
                <a:chExt cx="3970188" cy="85449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5" name="TextBox 114"/>
                    <p:cNvSpPr txBox="1"/>
                    <p:nvPr/>
                  </p:nvSpPr>
                  <p:spPr>
                    <a:xfrm>
                      <a:off x="1249678" y="4335659"/>
                      <a:ext cx="334915" cy="5642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5" name="TextBox 11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49678" y="4335659"/>
                      <a:ext cx="334915" cy="564263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6" name="TextBox 115"/>
                    <p:cNvSpPr txBox="1"/>
                    <p:nvPr/>
                  </p:nvSpPr>
                  <p:spPr>
                    <a:xfrm>
                      <a:off x="3031748" y="4323195"/>
                      <a:ext cx="351149" cy="56426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6" name="TextBox 11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31748" y="4323195"/>
                      <a:ext cx="351149" cy="564263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17" name="Straight Connector 116"/>
                <p:cNvCxnSpPr/>
                <p:nvPr/>
              </p:nvCxnSpPr>
              <p:spPr>
                <a:xfrm rot="3000000">
                  <a:off x="-181267" y="4561621"/>
                  <a:ext cx="822873" cy="0"/>
                </a:xfrm>
                <a:prstGeom prst="line">
                  <a:avLst/>
                </a:prstGeom>
                <a:ln w="635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8" name="TextBox 117"/>
                    <p:cNvSpPr txBox="1"/>
                    <p:nvPr/>
                  </p:nvSpPr>
                  <p:spPr>
                    <a:xfrm>
                      <a:off x="672756" y="4277021"/>
                      <a:ext cx="373500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</m:oMath>
                        </m:oMathPara>
                      </a14:m>
                      <a:endParaRPr lang="en-US" sz="30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8" name="TextBox 1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2756" y="4277021"/>
                      <a:ext cx="373500" cy="461665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19" name="Straight Connector 118"/>
                <p:cNvCxnSpPr/>
                <p:nvPr/>
              </p:nvCxnSpPr>
              <p:spPr>
                <a:xfrm rot="3000000">
                  <a:off x="1413127" y="4593245"/>
                  <a:ext cx="822872" cy="0"/>
                </a:xfrm>
                <a:prstGeom prst="line">
                  <a:avLst/>
                </a:prstGeom>
                <a:ln w="635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/>
                <p:cNvCxnSpPr/>
                <p:nvPr/>
              </p:nvCxnSpPr>
              <p:spPr>
                <a:xfrm rot="8400000">
                  <a:off x="3377485" y="4631748"/>
                  <a:ext cx="822873" cy="0"/>
                </a:xfrm>
                <a:prstGeom prst="line">
                  <a:avLst/>
                </a:prstGeom>
                <a:ln w="635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1" name="Group 120"/>
            <p:cNvGrpSpPr/>
            <p:nvPr/>
          </p:nvGrpSpPr>
          <p:grpSpPr>
            <a:xfrm>
              <a:off x="208546" y="4861811"/>
              <a:ext cx="3668638" cy="708304"/>
              <a:chOff x="325562" y="5129085"/>
              <a:chExt cx="3902709" cy="822873"/>
            </a:xfrm>
          </p:grpSpPr>
          <p:grpSp>
            <p:nvGrpSpPr>
              <p:cNvPr id="122" name="Group 121"/>
              <p:cNvGrpSpPr/>
              <p:nvPr/>
            </p:nvGrpSpPr>
            <p:grpSpPr>
              <a:xfrm>
                <a:off x="672755" y="5129085"/>
                <a:ext cx="3555516" cy="822873"/>
                <a:chOff x="672756" y="4173868"/>
                <a:chExt cx="3555516" cy="82287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4" name="TextBox 123"/>
                    <p:cNvSpPr txBox="1"/>
                    <p:nvPr/>
                  </p:nvSpPr>
                  <p:spPr>
                    <a:xfrm>
                      <a:off x="2402303" y="4286570"/>
                      <a:ext cx="349454" cy="43088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4" name="TextBox 12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02303" y="4286570"/>
                      <a:ext cx="349454" cy="430886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b="-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25" name="Group 124"/>
                <p:cNvGrpSpPr/>
                <p:nvPr/>
              </p:nvGrpSpPr>
              <p:grpSpPr>
                <a:xfrm>
                  <a:off x="672756" y="4173868"/>
                  <a:ext cx="3555516" cy="822873"/>
                  <a:chOff x="672756" y="4173868"/>
                  <a:chExt cx="3555516" cy="822873"/>
                </a:xfrm>
              </p:grpSpPr>
              <p:sp>
                <p:nvSpPr>
                  <p:cNvPr id="127" name="TextBox 126"/>
                  <p:cNvSpPr txBox="1"/>
                  <p:nvPr/>
                </p:nvSpPr>
                <p:spPr>
                  <a:xfrm>
                    <a:off x="2965523" y="4270125"/>
                    <a:ext cx="517696" cy="72548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3600" dirty="0">
                        <a:solidFill>
                          <a:schemeClr val="bg1"/>
                        </a:solidFill>
                      </a:rPr>
                      <a:t>½ 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28" name="TextBox 127"/>
                      <p:cNvSpPr txBox="1"/>
                      <p:nvPr/>
                    </p:nvSpPr>
                    <p:spPr>
                      <a:xfrm>
                        <a:off x="672756" y="4277021"/>
                        <a:ext cx="373500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3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m:oMathPara>
                        </a14:m>
                        <a:endParaRPr lang="en-US" sz="3000" b="1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28" name="TextBox 12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72756" y="4277021"/>
                        <a:ext cx="373500" cy="461665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29" name="Straight Connector 128"/>
                  <p:cNvCxnSpPr/>
                  <p:nvPr/>
                </p:nvCxnSpPr>
                <p:spPr>
                  <a:xfrm rot="3000000">
                    <a:off x="1586302" y="4585305"/>
                    <a:ext cx="822873" cy="0"/>
                  </a:xfrm>
                  <a:prstGeom prst="line">
                    <a:avLst/>
                  </a:prstGeom>
                  <a:ln w="635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/>
                  <p:cNvCxnSpPr/>
                  <p:nvPr/>
                </p:nvCxnSpPr>
                <p:spPr>
                  <a:xfrm rot="8400000">
                    <a:off x="3405399" y="4554272"/>
                    <a:ext cx="822873" cy="0"/>
                  </a:xfrm>
                  <a:prstGeom prst="line">
                    <a:avLst/>
                  </a:prstGeom>
                  <a:ln w="635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23" name="Straight Connector 122"/>
              <p:cNvCxnSpPr/>
              <p:nvPr/>
            </p:nvCxnSpPr>
            <p:spPr>
              <a:xfrm rot="5700000">
                <a:off x="32954" y="5516838"/>
                <a:ext cx="585216" cy="0"/>
              </a:xfrm>
              <a:prstGeom prst="line">
                <a:avLst/>
              </a:prstGeom>
              <a:ln w="635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3" name="TextBox 52"/>
          <p:cNvSpPr txBox="1"/>
          <p:nvPr/>
        </p:nvSpPr>
        <p:spPr>
          <a:xfrm rot="5400000">
            <a:off x="583487" y="5633715"/>
            <a:ext cx="763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. . .</a:t>
            </a:r>
          </a:p>
        </p:txBody>
      </p:sp>
      <p:cxnSp>
        <p:nvCxnSpPr>
          <p:cNvPr id="72" name="Straight Connector 71"/>
          <p:cNvCxnSpPr/>
          <p:nvPr/>
        </p:nvCxnSpPr>
        <p:spPr>
          <a:xfrm rot="3000000">
            <a:off x="4044030" y="5857021"/>
            <a:ext cx="822873" cy="0"/>
          </a:xfrm>
          <a:prstGeom prst="line">
            <a:avLst/>
          </a:prstGeom>
          <a:ln w="635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90" idx="0"/>
          </p:cNvCxnSpPr>
          <p:nvPr/>
        </p:nvCxnSpPr>
        <p:spPr>
          <a:xfrm>
            <a:off x="7904683" y="4535701"/>
            <a:ext cx="432540" cy="79829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H="1">
            <a:off x="7052957" y="4594344"/>
            <a:ext cx="423421" cy="71578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6483203" y="5334000"/>
            <a:ext cx="1005952" cy="1038813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3200" b="1" dirty="0">
                <a:solidFill>
                  <a:prstClr val="white"/>
                </a:solidFill>
              </a:rPr>
              <a:t>. . .</a:t>
            </a:r>
          </a:p>
        </p:txBody>
      </p:sp>
      <p:sp>
        <p:nvSpPr>
          <p:cNvPr id="90" name="Oval 89"/>
          <p:cNvSpPr/>
          <p:nvPr/>
        </p:nvSpPr>
        <p:spPr>
          <a:xfrm>
            <a:off x="7834247" y="5334000"/>
            <a:ext cx="1005952" cy="1038813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3200" b="1" dirty="0">
                <a:solidFill>
                  <a:prstClr val="white"/>
                </a:solidFill>
              </a:rPr>
              <a:t>. . .</a:t>
            </a:r>
          </a:p>
        </p:txBody>
      </p:sp>
      <p:sp>
        <p:nvSpPr>
          <p:cNvPr id="91" name="Oval 90"/>
          <p:cNvSpPr/>
          <p:nvPr/>
        </p:nvSpPr>
        <p:spPr>
          <a:xfrm>
            <a:off x="7123914" y="3713727"/>
            <a:ext cx="1062314" cy="1086873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3200" b="1" dirty="0">
                <a:solidFill>
                  <a:prstClr val="white"/>
                </a:solidFill>
              </a:rPr>
              <a:t>. . 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5495" y="5104885"/>
            <a:ext cx="575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½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60737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2000" b="1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Bonsai – A Single, Short, Sparse Tree</a:t>
            </a: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1052736"/>
            <a:ext cx="9144000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800" dirty="0">
                <a:solidFill>
                  <a:prstClr val="white"/>
                </a:solidFill>
              </a:rPr>
              <a:t> </a:t>
            </a:r>
            <a:endParaRPr lang="en-US" sz="3200" dirty="0">
              <a:solidFill>
                <a:prstClr val="white"/>
              </a:solidFill>
              <a:latin typeface="Cambria Math"/>
            </a:endParaRPr>
          </a:p>
          <a:p>
            <a:pPr>
              <a:spcBef>
                <a:spcPct val="0"/>
              </a:spcBef>
              <a:defRPr/>
            </a:pPr>
            <a:endParaRPr lang="en-US" sz="2400" dirty="0">
              <a:solidFill>
                <a:prstClr val="white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2800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itle 1"/>
              <p:cNvSpPr txBox="1">
                <a:spLocks/>
              </p:cNvSpPr>
              <p:nvPr/>
            </p:nvSpPr>
            <p:spPr>
              <a:xfrm>
                <a:off x="1123593" y="3315925"/>
                <a:ext cx="555315" cy="573033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7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593" y="3315925"/>
                <a:ext cx="555315" cy="57303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1635912" y="1866745"/>
            <a:ext cx="7265135" cy="4534055"/>
            <a:chOff x="1802665" y="1866745"/>
            <a:chExt cx="7265135" cy="4534055"/>
          </a:xfrm>
        </p:grpSpPr>
        <p:cxnSp>
          <p:nvCxnSpPr>
            <p:cNvPr id="59" name="Straight Arrow Connector 58"/>
            <p:cNvCxnSpPr>
              <a:endCxn id="26" idx="2"/>
            </p:cNvCxnSpPr>
            <p:nvPr/>
          </p:nvCxnSpPr>
          <p:spPr>
            <a:xfrm>
              <a:off x="1802665" y="2397441"/>
              <a:ext cx="4161492" cy="12741"/>
            </a:xfrm>
            <a:prstGeom prst="straightConnector1">
              <a:avLst/>
            </a:prstGeom>
            <a:ln w="635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Group 104"/>
            <p:cNvGrpSpPr/>
            <p:nvPr/>
          </p:nvGrpSpPr>
          <p:grpSpPr>
            <a:xfrm>
              <a:off x="4114800" y="1866745"/>
              <a:ext cx="4953000" cy="4534055"/>
              <a:chOff x="4191000" y="1790545"/>
              <a:chExt cx="4953000" cy="4534055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4426595" y="1790545"/>
                <a:ext cx="4153581" cy="3495242"/>
                <a:chOff x="3370517" y="2181428"/>
                <a:chExt cx="5217465" cy="3605462"/>
              </a:xfrm>
            </p:grpSpPr>
            <p:grpSp>
              <p:nvGrpSpPr>
                <p:cNvPr id="3" name="Group 2"/>
                <p:cNvGrpSpPr/>
                <p:nvPr/>
              </p:nvGrpSpPr>
              <p:grpSpPr>
                <a:xfrm>
                  <a:off x="4469233" y="2181428"/>
                  <a:ext cx="3282060" cy="1905226"/>
                  <a:chOff x="4469233" y="2181428"/>
                  <a:chExt cx="3282060" cy="1905226"/>
                </a:xfrm>
              </p:grpSpPr>
              <p:cxnSp>
                <p:nvCxnSpPr>
                  <p:cNvPr id="17" name="Straight Arrow Connector 16"/>
                  <p:cNvCxnSpPr>
                    <a:stCxn id="26" idx="5"/>
                    <a:endCxn id="79" idx="0"/>
                  </p:cNvCxnSpPr>
                  <p:nvPr/>
                </p:nvCxnSpPr>
                <p:spPr>
                  <a:xfrm>
                    <a:off x="6536614" y="3138386"/>
                    <a:ext cx="1214679" cy="948267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Arrow Connector 17"/>
                  <p:cNvCxnSpPr>
                    <a:stCxn id="26" idx="3"/>
                    <a:endCxn id="77" idx="0"/>
                  </p:cNvCxnSpPr>
                  <p:nvPr/>
                </p:nvCxnSpPr>
                <p:spPr>
                  <a:xfrm flipH="1">
                    <a:off x="4469233" y="3138387"/>
                    <a:ext cx="1123809" cy="948267"/>
                  </a:xfrm>
                  <a:prstGeom prst="straightConnector1">
                    <a:avLst/>
                  </a:prstGeom>
                  <a:ln w="63500">
                    <a:solidFill>
                      <a:srgbClr val="00B05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" name="Oval 25"/>
                      <p:cNvSpPr/>
                      <p:nvPr/>
                    </p:nvSpPr>
                    <p:spPr>
                      <a:xfrm>
                        <a:off x="5397622" y="2181428"/>
                        <a:ext cx="1334411" cy="1121147"/>
                      </a:xfrm>
                      <a:prstGeom prst="ellipse">
                        <a:avLst/>
                      </a:prstGeom>
                      <a:solidFill>
                        <a:schemeClr val="accent5">
                          <a:lumMod val="50000"/>
                        </a:schemeClr>
                      </a:solidFill>
                      <a:ln w="508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(1,0)</m:t>
                              </m:r>
                            </m:oMath>
                          </m:oMathPara>
                        </a14:m>
                        <a:endParaRPr lang="en-GB" sz="2400" dirty="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6" name="Oval 25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97622" y="2181428"/>
                        <a:ext cx="1334411" cy="1121147"/>
                      </a:xfrm>
                      <a:prstGeom prst="ellipse">
                        <a:avLst/>
                      </a:prstGeom>
                      <a:blipFill rotWithShape="0">
                        <a:blip r:embed="rId4"/>
                        <a:stretch>
                          <a:fillRect/>
                        </a:stretch>
                      </a:blipFill>
                      <a:ln w="50800">
                        <a:solidFill>
                          <a:schemeClr val="bg1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56" name="Title 1"/>
                  <p:cNvSpPr txBox="1">
                    <a:spLocks/>
                  </p:cNvSpPr>
                  <p:nvPr/>
                </p:nvSpPr>
                <p:spPr>
                  <a:xfrm>
                    <a:off x="5360383" y="2251594"/>
                    <a:ext cx="1503820" cy="699864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t" anchorCtr="0">
                    <a:noAutofit/>
                  </a:bodyPr>
                  <a:lstStyle/>
                  <a:p>
                    <a:pPr algn="ctr">
                      <a:spcBef>
                        <a:spcPct val="0"/>
                      </a:spcBef>
                      <a:defRPr/>
                    </a:pPr>
                    <a:endParaRPr lang="en-US" sz="22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Title 1"/>
                  <p:cNvSpPr txBox="1">
                    <a:spLocks/>
                  </p:cNvSpPr>
                  <p:nvPr/>
                </p:nvSpPr>
                <p:spPr>
                  <a:xfrm>
                    <a:off x="4549987" y="3106025"/>
                    <a:ext cx="586136" cy="196551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 anchorCtr="0">
                    <a:noAutofit/>
                  </a:bodyPr>
                  <a:lstStyle/>
                  <a:p>
                    <a:pPr algn="ctr">
                      <a:spcBef>
                        <a:spcPct val="0"/>
                      </a:spcBef>
                      <a:defRPr/>
                    </a:pPr>
                    <a:r>
                      <a:rPr lang="en-US" sz="1600" dirty="0">
                        <a:solidFill>
                          <a:prstClr val="white"/>
                        </a:solidFill>
                      </a:rPr>
                      <a:t>Yes</a:t>
                    </a:r>
                  </a:p>
                </p:txBody>
              </p:sp>
              <p:sp>
                <p:nvSpPr>
                  <p:cNvPr id="20" name="Title 1"/>
                  <p:cNvSpPr txBox="1">
                    <a:spLocks/>
                  </p:cNvSpPr>
                  <p:nvPr/>
                </p:nvSpPr>
                <p:spPr>
                  <a:xfrm>
                    <a:off x="7007694" y="3156249"/>
                    <a:ext cx="729073" cy="196551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 anchorCtr="0">
                    <a:noAutofit/>
                  </a:bodyPr>
                  <a:lstStyle/>
                  <a:p>
                    <a:pPr algn="ctr">
                      <a:spcBef>
                        <a:spcPct val="0"/>
                      </a:spcBef>
                      <a:defRPr/>
                    </a:pPr>
                    <a:r>
                      <a:rPr lang="en-US" sz="1600" dirty="0">
                        <a:solidFill>
                          <a:prstClr val="white"/>
                        </a:solidFill>
                      </a:rPr>
                      <a:t>No</a:t>
                    </a:r>
                  </a:p>
                </p:txBody>
              </p:sp>
            </p:grpSp>
            <p:grpSp>
              <p:nvGrpSpPr>
                <p:cNvPr id="5" name="Group 4"/>
                <p:cNvGrpSpPr/>
                <p:nvPr/>
              </p:nvGrpSpPr>
              <p:grpSpPr>
                <a:xfrm>
                  <a:off x="3370517" y="4934548"/>
                  <a:ext cx="5217465" cy="852342"/>
                  <a:chOff x="3370517" y="4934548"/>
                  <a:chExt cx="5217465" cy="852342"/>
                </a:xfrm>
              </p:grpSpPr>
              <p:cxnSp>
                <p:nvCxnSpPr>
                  <p:cNvPr id="25" name="Straight Arrow Connector 24"/>
                  <p:cNvCxnSpPr>
                    <a:endCxn id="163" idx="0"/>
                  </p:cNvCxnSpPr>
                  <p:nvPr/>
                </p:nvCxnSpPr>
                <p:spPr>
                  <a:xfrm>
                    <a:off x="8044653" y="4934548"/>
                    <a:ext cx="543329" cy="823472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Arrow Connector 26"/>
                  <p:cNvCxnSpPr/>
                  <p:nvPr/>
                </p:nvCxnSpPr>
                <p:spPr>
                  <a:xfrm flipH="1">
                    <a:off x="6974769" y="4995040"/>
                    <a:ext cx="531875" cy="738352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Arrow Connector 29"/>
                  <p:cNvCxnSpPr>
                    <a:endCxn id="159" idx="0"/>
                  </p:cNvCxnSpPr>
                  <p:nvPr/>
                </p:nvCxnSpPr>
                <p:spPr>
                  <a:xfrm>
                    <a:off x="4784895" y="5054710"/>
                    <a:ext cx="548688" cy="73218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Arrow Connector 30"/>
                  <p:cNvCxnSpPr>
                    <a:endCxn id="157" idx="0"/>
                  </p:cNvCxnSpPr>
                  <p:nvPr/>
                </p:nvCxnSpPr>
                <p:spPr>
                  <a:xfrm flipH="1">
                    <a:off x="3706384" y="5017224"/>
                    <a:ext cx="496329" cy="740796"/>
                  </a:xfrm>
                  <a:prstGeom prst="straightConnector1">
                    <a:avLst/>
                  </a:prstGeom>
                  <a:ln w="63500">
                    <a:solidFill>
                      <a:srgbClr val="00B05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Title 1"/>
                  <p:cNvSpPr txBox="1">
                    <a:spLocks/>
                  </p:cNvSpPr>
                  <p:nvPr/>
                </p:nvSpPr>
                <p:spPr>
                  <a:xfrm>
                    <a:off x="3370517" y="5058182"/>
                    <a:ext cx="609646" cy="210049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 anchorCtr="0">
                    <a:noAutofit/>
                  </a:bodyPr>
                  <a:lstStyle/>
                  <a:p>
                    <a:pPr algn="ctr">
                      <a:spcBef>
                        <a:spcPct val="0"/>
                      </a:spcBef>
                      <a:defRPr/>
                    </a:pPr>
                    <a:r>
                      <a:rPr lang="en-US" sz="1600" dirty="0">
                        <a:solidFill>
                          <a:prstClr val="white"/>
                        </a:solidFill>
                      </a:rPr>
                      <a:t>Yes</a:t>
                    </a:r>
                  </a:p>
                </p:txBody>
              </p:sp>
              <p:sp>
                <p:nvSpPr>
                  <p:cNvPr id="37" name="Title 1"/>
                  <p:cNvSpPr txBox="1">
                    <a:spLocks/>
                  </p:cNvSpPr>
                  <p:nvPr/>
                </p:nvSpPr>
                <p:spPr>
                  <a:xfrm>
                    <a:off x="4968867" y="5054710"/>
                    <a:ext cx="687110" cy="21004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 anchorCtr="0">
                    <a:noAutofit/>
                  </a:bodyPr>
                  <a:lstStyle/>
                  <a:p>
                    <a:pPr algn="ctr">
                      <a:spcBef>
                        <a:spcPct val="0"/>
                      </a:spcBef>
                      <a:defRPr/>
                    </a:pPr>
                    <a:r>
                      <a:rPr lang="en-US" sz="1600" dirty="0">
                        <a:solidFill>
                          <a:prstClr val="white"/>
                        </a:solidFill>
                      </a:rPr>
                      <a:t>No</a:t>
                    </a:r>
                  </a:p>
                </p:txBody>
              </p:sp>
            </p:grpSp>
          </p:grpSp>
          <p:grpSp>
            <p:nvGrpSpPr>
              <p:cNvPr id="104" name="Group 103"/>
              <p:cNvGrpSpPr/>
              <p:nvPr/>
            </p:nvGrpSpPr>
            <p:grpSpPr>
              <a:xfrm>
                <a:off x="4191000" y="5257800"/>
                <a:ext cx="4953000" cy="1066800"/>
                <a:chOff x="4191000" y="5257800"/>
                <a:chExt cx="4953000" cy="106680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7" name="Oval 156"/>
                    <p:cNvSpPr/>
                    <p:nvPr/>
                  </p:nvSpPr>
                  <p:spPr>
                    <a:xfrm>
                      <a:off x="4191000" y="5257800"/>
                      <a:ext cx="1005952" cy="1038813"/>
                    </a:xfrm>
                    <a:prstGeom prst="ellipse">
                      <a:avLst/>
                    </a:prstGeom>
                    <a:solidFill>
                      <a:schemeClr val="accent5">
                        <a:lumMod val="50000"/>
                      </a:schemeClr>
                    </a:solidFill>
                    <a:ln w="5080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(1,0)</m:t>
                            </m:r>
                          </m:oMath>
                        </m:oMathPara>
                      </a14:m>
                      <a:endParaRPr lang="en-GB" sz="2400" dirty="0">
                        <a:solidFill>
                          <a:prstClr val="white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7" name="Oval 15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91000" y="5257800"/>
                      <a:ext cx="1005952" cy="1038813"/>
                    </a:xfrm>
                    <a:prstGeom prst="ellipse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  <a:ln w="50800">
                      <a:solidFill>
                        <a:schemeClr val="bg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8" name="Title 1"/>
                <p:cNvSpPr txBox="1">
                  <a:spLocks/>
                </p:cNvSpPr>
                <p:nvPr/>
              </p:nvSpPr>
              <p:spPr>
                <a:xfrm>
                  <a:off x="4211103" y="5540208"/>
                  <a:ext cx="1029292" cy="4795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 anchorCtr="0">
                  <a:noAutofit/>
                </a:bodyPr>
                <a:lstStyle/>
                <a:p>
                  <a:pPr algn="ctr">
                    <a:spcBef>
                      <a:spcPct val="0"/>
                    </a:spcBef>
                    <a:defRPr/>
                  </a:pPr>
                  <a:endParaRPr lang="en-US" sz="2200" i="1" dirty="0">
                    <a:solidFill>
                      <a:prstClr val="white"/>
                    </a:solidFill>
                    <a:latin typeface="Cambria Math"/>
                  </a:endParaRPr>
                </a:p>
              </p:txBody>
            </p:sp>
            <p:sp>
              <p:nvSpPr>
                <p:cNvPr id="159" name="Oval 158"/>
                <p:cNvSpPr/>
                <p:nvPr/>
              </p:nvSpPr>
              <p:spPr>
                <a:xfrm>
                  <a:off x="5486400" y="5285787"/>
                  <a:ext cx="1005952" cy="1038813"/>
                </a:xfrm>
                <a:prstGeom prst="ellipse">
                  <a:avLst/>
                </a:prstGeom>
                <a:solidFill>
                  <a:schemeClr val="accent5">
                    <a:lumMod val="50000"/>
                  </a:schemeClr>
                </a:solidFill>
                <a:ln w="508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2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1" name="Oval 160"/>
                <p:cNvSpPr/>
                <p:nvPr/>
              </p:nvSpPr>
              <p:spPr>
                <a:xfrm>
                  <a:off x="6726156" y="5257800"/>
                  <a:ext cx="1005952" cy="1038813"/>
                </a:xfrm>
                <a:prstGeom prst="ellipse">
                  <a:avLst/>
                </a:prstGeom>
                <a:solidFill>
                  <a:schemeClr val="accent5">
                    <a:lumMod val="50000"/>
                  </a:schemeClr>
                </a:solidFill>
                <a:ln w="508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GB" sz="3200" b="1" dirty="0">
                      <a:solidFill>
                        <a:prstClr val="white"/>
                      </a:solidFill>
                    </a:rPr>
                    <a:t>. . .</a:t>
                  </a:r>
                </a:p>
              </p:txBody>
            </p:sp>
            <p:sp>
              <p:nvSpPr>
                <p:cNvPr id="163" name="Oval 162"/>
                <p:cNvSpPr/>
                <p:nvPr/>
              </p:nvSpPr>
              <p:spPr>
                <a:xfrm>
                  <a:off x="8077200" y="5257800"/>
                  <a:ext cx="1005952" cy="1038813"/>
                </a:xfrm>
                <a:prstGeom prst="ellipse">
                  <a:avLst/>
                </a:prstGeom>
                <a:solidFill>
                  <a:schemeClr val="accent5">
                    <a:lumMod val="50000"/>
                  </a:schemeClr>
                </a:solidFill>
                <a:ln w="508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GB" sz="3200" b="1" dirty="0">
                      <a:solidFill>
                        <a:prstClr val="white"/>
                      </a:solidFill>
                    </a:rPr>
                    <a:t>. . .</a:t>
                  </a:r>
                </a:p>
              </p:txBody>
            </p:sp>
            <p:sp>
              <p:nvSpPr>
                <p:cNvPr id="165" name="Title 1"/>
                <p:cNvSpPr txBox="1">
                  <a:spLocks/>
                </p:cNvSpPr>
                <p:nvPr/>
              </p:nvSpPr>
              <p:spPr>
                <a:xfrm>
                  <a:off x="5486400" y="5540208"/>
                  <a:ext cx="1029292" cy="4795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 anchorCtr="0">
                  <a:noAutofit/>
                </a:bodyPr>
                <a:lstStyle/>
                <a:p>
                  <a:pPr algn="ctr">
                    <a:spcBef>
                      <a:spcPct val="0"/>
                    </a:spcBef>
                    <a:defRPr/>
                  </a:pPr>
                  <a:endParaRPr lang="en-US" sz="2200" i="1" dirty="0">
                    <a:solidFill>
                      <a:prstClr val="white"/>
                    </a:solidFill>
                    <a:latin typeface="Cambria Math"/>
                  </a:endParaRPr>
                </a:p>
              </p:txBody>
            </p:sp>
            <p:sp>
              <p:nvSpPr>
                <p:cNvPr id="166" name="Title 1"/>
                <p:cNvSpPr txBox="1">
                  <a:spLocks/>
                </p:cNvSpPr>
                <p:nvPr/>
              </p:nvSpPr>
              <p:spPr>
                <a:xfrm>
                  <a:off x="6781800" y="5540208"/>
                  <a:ext cx="1029292" cy="4795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 anchorCtr="0">
                  <a:noAutofit/>
                </a:bodyPr>
                <a:lstStyle/>
                <a:p>
                  <a:pPr algn="ctr">
                    <a:spcBef>
                      <a:spcPct val="0"/>
                    </a:spcBef>
                    <a:defRPr/>
                  </a:pPr>
                  <a:endParaRPr lang="en-US" sz="2200" i="1" dirty="0">
                    <a:solidFill>
                      <a:prstClr val="white"/>
                    </a:solidFill>
                    <a:latin typeface="Cambria Math"/>
                  </a:endParaRPr>
                </a:p>
              </p:txBody>
            </p:sp>
            <p:sp>
              <p:nvSpPr>
                <p:cNvPr id="167" name="Title 1"/>
                <p:cNvSpPr txBox="1">
                  <a:spLocks/>
                </p:cNvSpPr>
                <p:nvPr/>
              </p:nvSpPr>
              <p:spPr>
                <a:xfrm>
                  <a:off x="8114708" y="5540208"/>
                  <a:ext cx="1029292" cy="4795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 anchorCtr="0">
                  <a:noAutofit/>
                </a:bodyPr>
                <a:lstStyle/>
                <a:p>
                  <a:pPr algn="ctr">
                    <a:spcBef>
                      <a:spcPct val="0"/>
                    </a:spcBef>
                    <a:defRPr/>
                  </a:pPr>
                  <a:endParaRPr lang="en-US" sz="2200" i="1" dirty="0">
                    <a:solidFill>
                      <a:prstClr val="white"/>
                    </a:solidFill>
                    <a:latin typeface="Cambria Math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Oval 76"/>
                <p:cNvSpPr/>
                <p:nvPr/>
              </p:nvSpPr>
              <p:spPr>
                <a:xfrm>
                  <a:off x="4677846" y="3713727"/>
                  <a:ext cx="1062314" cy="1086873"/>
                </a:xfrm>
                <a:prstGeom prst="ellipse">
                  <a:avLst/>
                </a:prstGeom>
                <a:solidFill>
                  <a:schemeClr val="accent5">
                    <a:lumMod val="50000"/>
                  </a:schemeClr>
                </a:solidFill>
                <a:ln w="508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(0,1)</m:t>
                        </m:r>
                      </m:oMath>
                    </m:oMathPara>
                  </a14:m>
                  <a:endParaRPr lang="en-GB" sz="2400" dirty="0">
                    <a:solidFill>
                      <a:prstClr val="white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Oval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7846" y="3713727"/>
                  <a:ext cx="1062314" cy="1086873"/>
                </a:xfrm>
                <a:prstGeom prst="ellipse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50800"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Title 1"/>
            <p:cNvSpPr txBox="1">
              <a:spLocks/>
            </p:cNvSpPr>
            <p:nvPr/>
          </p:nvSpPr>
          <p:spPr>
            <a:xfrm>
              <a:off x="4648200" y="3781748"/>
              <a:ext cx="1197179" cy="678469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Autofit/>
            </a:bodyPr>
            <a:lstStyle/>
            <a:p>
              <a:pPr algn="ctr">
                <a:spcBef>
                  <a:spcPct val="0"/>
                </a:spcBef>
                <a:defRPr/>
              </a:pPr>
              <a:endParaRPr lang="en-US" sz="2200" dirty="0">
                <a:solidFill>
                  <a:prstClr val="white"/>
                </a:solidFill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7290667" y="3713727"/>
              <a:ext cx="1062314" cy="1086873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3200" b="1" dirty="0">
                  <a:solidFill>
                    <a:prstClr val="white"/>
                  </a:solidFill>
                </a:rPr>
                <a:t>. . .</a:t>
              </a:r>
            </a:p>
          </p:txBody>
        </p:sp>
        <p:sp>
          <p:nvSpPr>
            <p:cNvPr id="80" name="Title 1"/>
            <p:cNvSpPr txBox="1">
              <a:spLocks/>
            </p:cNvSpPr>
            <p:nvPr/>
          </p:nvSpPr>
          <p:spPr>
            <a:xfrm>
              <a:off x="7261021" y="3781748"/>
              <a:ext cx="1197179" cy="678469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Autofit/>
            </a:bodyPr>
            <a:lstStyle/>
            <a:p>
              <a:pPr algn="ctr">
                <a:spcBef>
                  <a:spcPct val="0"/>
                </a:spcBef>
                <a:defRPr/>
              </a:pPr>
              <a:endParaRPr lang="en-US" sz="22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254912" y="1349068"/>
            <a:ext cx="381000" cy="1990252"/>
            <a:chOff x="1253195" y="1536863"/>
            <a:chExt cx="381000" cy="1990252"/>
          </a:xfrm>
        </p:grpSpPr>
        <p:grpSp>
          <p:nvGrpSpPr>
            <p:cNvPr id="65" name="Group 64"/>
            <p:cNvGrpSpPr/>
            <p:nvPr/>
          </p:nvGrpSpPr>
          <p:grpSpPr>
            <a:xfrm>
              <a:off x="1253195" y="1536863"/>
              <a:ext cx="381000" cy="1990252"/>
              <a:chOff x="304800" y="1295400"/>
              <a:chExt cx="381000" cy="1990252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304800" y="1295400"/>
                <a:ext cx="381000" cy="1990252"/>
              </a:xfrm>
              <a:prstGeom prst="rect">
                <a:avLst/>
              </a:prstGeom>
              <a:solidFill>
                <a:schemeClr val="accent5">
                  <a:lumMod val="50000"/>
                  <a:alpha val="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417112" y="1443530"/>
                <a:ext cx="141513" cy="157964"/>
              </a:xfrm>
              <a:prstGeom prst="rect">
                <a:avLst/>
              </a:prstGeom>
              <a:solidFill>
                <a:srgbClr val="FF1D1D"/>
              </a:solidFill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6" name="Rectangle 65"/>
            <p:cNvSpPr/>
            <p:nvPr/>
          </p:nvSpPr>
          <p:spPr>
            <a:xfrm>
              <a:off x="1371600" y="1975636"/>
              <a:ext cx="141513" cy="157964"/>
            </a:xfrm>
            <a:prstGeom prst="rect">
              <a:avLst/>
            </a:prstGeom>
            <a:solidFill>
              <a:srgbClr val="FF1D1D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371600" y="2585236"/>
              <a:ext cx="141513" cy="157964"/>
            </a:xfrm>
            <a:prstGeom prst="rect">
              <a:avLst/>
            </a:prstGeom>
            <a:solidFill>
              <a:srgbClr val="FF1D1D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371600" y="2890036"/>
              <a:ext cx="141513" cy="157964"/>
            </a:xfrm>
            <a:prstGeom prst="rect">
              <a:avLst/>
            </a:prstGeom>
            <a:solidFill>
              <a:srgbClr val="FF1D1D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371600" y="3194836"/>
              <a:ext cx="141513" cy="157964"/>
            </a:xfrm>
            <a:prstGeom prst="rect">
              <a:avLst/>
            </a:prstGeom>
            <a:solidFill>
              <a:srgbClr val="FF1D1D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371600" y="2280436"/>
              <a:ext cx="141513" cy="157964"/>
            </a:xfrm>
            <a:prstGeom prst="rect">
              <a:avLst/>
            </a:prstGeom>
            <a:solidFill>
              <a:srgbClr val="FF1D1D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324021" y="3886200"/>
            <a:ext cx="3115619" cy="2129969"/>
            <a:chOff x="533" y="1905480"/>
            <a:chExt cx="4883572" cy="2344263"/>
          </a:xfrm>
        </p:grpSpPr>
        <p:cxnSp>
          <p:nvCxnSpPr>
            <p:cNvPr id="108" name="Straight Connector 107"/>
            <p:cNvCxnSpPr/>
            <p:nvPr/>
          </p:nvCxnSpPr>
          <p:spPr>
            <a:xfrm rot="3000000">
              <a:off x="3967830" y="2372579"/>
              <a:ext cx="822873" cy="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rot="8400000">
              <a:off x="3942343" y="3236267"/>
              <a:ext cx="822873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0" name="Group 109"/>
            <p:cNvGrpSpPr/>
            <p:nvPr/>
          </p:nvGrpSpPr>
          <p:grpSpPr>
            <a:xfrm>
              <a:off x="533" y="1905480"/>
              <a:ext cx="4883572" cy="2344263"/>
              <a:chOff x="533" y="1905480"/>
              <a:chExt cx="4883572" cy="2344263"/>
            </a:xfrm>
          </p:grpSpPr>
          <p:grpSp>
            <p:nvGrpSpPr>
              <p:cNvPr id="131" name="Group 130"/>
              <p:cNvGrpSpPr/>
              <p:nvPr/>
            </p:nvGrpSpPr>
            <p:grpSpPr>
              <a:xfrm>
                <a:off x="533" y="1905480"/>
                <a:ext cx="4883572" cy="2344263"/>
                <a:chOff x="533" y="1905480"/>
                <a:chExt cx="4883572" cy="2344263"/>
              </a:xfrm>
            </p:grpSpPr>
            <p:cxnSp>
              <p:nvCxnSpPr>
                <p:cNvPr id="134" name="Straight Connector 133"/>
                <p:cNvCxnSpPr/>
                <p:nvPr/>
              </p:nvCxnSpPr>
              <p:spPr>
                <a:xfrm rot="5700000">
                  <a:off x="191876" y="3046285"/>
                  <a:ext cx="585216" cy="0"/>
                </a:xfrm>
                <a:prstGeom prst="line">
                  <a:avLst/>
                </a:prstGeom>
                <a:ln w="6350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5" name="Double Bracket 134"/>
                <p:cNvSpPr/>
                <p:nvPr/>
              </p:nvSpPr>
              <p:spPr>
                <a:xfrm>
                  <a:off x="1828800" y="1905480"/>
                  <a:ext cx="1175448" cy="2344263"/>
                </a:xfrm>
                <a:prstGeom prst="bracketPair">
                  <a:avLst/>
                </a:prstGeom>
                <a:ln w="38100" cap="flat">
                  <a:solidFill>
                    <a:schemeClr val="bg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6" name="Double Bracket 135"/>
                <p:cNvSpPr/>
                <p:nvPr/>
              </p:nvSpPr>
              <p:spPr>
                <a:xfrm>
                  <a:off x="3847713" y="1905480"/>
                  <a:ext cx="1036392" cy="1771840"/>
                </a:xfrm>
                <a:prstGeom prst="bracketPair">
                  <a:avLst/>
                </a:prstGeom>
                <a:ln w="38100" cap="flat">
                  <a:solidFill>
                    <a:schemeClr val="bg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7" name="Double Bracket 136"/>
                <p:cNvSpPr/>
                <p:nvPr/>
              </p:nvSpPr>
              <p:spPr>
                <a:xfrm>
                  <a:off x="533" y="1905480"/>
                  <a:ext cx="1036391" cy="2296888"/>
                </a:xfrm>
                <a:prstGeom prst="bracketPair">
                  <a:avLst/>
                </a:prstGeom>
                <a:ln w="38100" cap="flat">
                  <a:solidFill>
                    <a:schemeClr val="bg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8" name="TextBox 137"/>
                    <p:cNvSpPr txBox="1"/>
                    <p:nvPr/>
                  </p:nvSpPr>
                  <p:spPr>
                    <a:xfrm>
                      <a:off x="1188287" y="2433390"/>
                      <a:ext cx="448840" cy="55399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6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</m:oMath>
                        </m:oMathPara>
                      </a14:m>
                      <a:endParaRPr lang="en-US" sz="36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8" name="TextBox 13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88287" y="2433390"/>
                      <a:ext cx="448840" cy="553998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r="-1063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/>
                  <p:cNvSpPr txBox="1"/>
                  <p:nvPr/>
                </p:nvSpPr>
                <p:spPr>
                  <a:xfrm>
                    <a:off x="1969917" y="2156679"/>
                    <a:ext cx="1674311" cy="40649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1   0</m:t>
                        </m:r>
                      </m:oMath>
                    </a14:m>
                    <a:r>
                      <a:rPr lang="en-US" sz="2400" dirty="0">
                        <a:solidFill>
                          <a:schemeClr val="bg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32" name="TextBox 1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69917" y="2156679"/>
                    <a:ext cx="1674311" cy="406490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9714"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3" name="TextBox 132"/>
              <p:cNvSpPr txBox="1"/>
              <p:nvPr/>
            </p:nvSpPr>
            <p:spPr>
              <a:xfrm>
                <a:off x="1955249" y="2748298"/>
                <a:ext cx="1674311" cy="5419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200" dirty="0">
                    <a:solidFill>
                      <a:schemeClr val="bg1"/>
                    </a:solidFill>
                  </a:rPr>
                  <a:t>½ ½ </a:t>
                </a:r>
              </a:p>
            </p:txBody>
          </p:sp>
        </p:grpSp>
        <p:cxnSp>
          <p:nvCxnSpPr>
            <p:cNvPr id="111" name="Straight Connector 110"/>
            <p:cNvCxnSpPr/>
            <p:nvPr/>
          </p:nvCxnSpPr>
          <p:spPr>
            <a:xfrm rot="3000000">
              <a:off x="95118" y="2384357"/>
              <a:ext cx="822873" cy="0"/>
            </a:xfrm>
            <a:prstGeom prst="line">
              <a:avLst/>
            </a:prstGeom>
            <a:ln w="635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TextBox 140"/>
          <p:cNvSpPr txBox="1"/>
          <p:nvPr/>
        </p:nvSpPr>
        <p:spPr>
          <a:xfrm rot="5400000">
            <a:off x="394637" y="5308226"/>
            <a:ext cx="636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. . .</a:t>
            </a:r>
          </a:p>
        </p:txBody>
      </p:sp>
      <p:sp>
        <p:nvSpPr>
          <p:cNvPr id="62" name="TextBox 61"/>
          <p:cNvSpPr txBox="1"/>
          <p:nvPr/>
        </p:nvSpPr>
        <p:spPr>
          <a:xfrm rot="5400000">
            <a:off x="1629833" y="5297106"/>
            <a:ext cx="636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. . 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59751" y="5592632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(½,½)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355527" y="6069141"/>
            <a:ext cx="1806792" cy="547801"/>
            <a:chOff x="-43268" y="4466350"/>
            <a:chExt cx="1351602" cy="4736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/>
                <p:cNvSpPr txBox="1"/>
                <p:nvPr/>
              </p:nvSpPr>
              <p:spPr>
                <a:xfrm>
                  <a:off x="-43268" y="4475184"/>
                  <a:ext cx="460050" cy="4647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𝚯</m:t>
                            </m:r>
                          </m:e>
                        </m:acc>
                      </m:oMath>
                    </m:oMathPara>
                  </a14:m>
                  <a:endParaRPr lang="en-US" sz="28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TextBox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3268" y="4475184"/>
                  <a:ext cx="460050" cy="46478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>
                  <a:off x="848284" y="4466350"/>
                  <a:ext cx="460050" cy="4523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𝚯</m:t>
                        </m:r>
                      </m:oMath>
                    </m:oMathPara>
                  </a14:m>
                  <a:endParaRPr lang="en-US" sz="28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284" y="4466350"/>
                  <a:ext cx="460050" cy="452364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2883045" y="6088565"/>
                <a:ext cx="47480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𝐙</m:t>
                      </m:r>
                    </m:oMath>
                  </m:oMathPara>
                </a14:m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045" y="6088565"/>
                <a:ext cx="474809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81712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2000" b="1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Bonsai – A Single, Short, Sparse Tree</a:t>
            </a: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1052736"/>
            <a:ext cx="9144000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800" dirty="0">
                <a:solidFill>
                  <a:prstClr val="white"/>
                </a:solidFill>
              </a:rPr>
              <a:t> </a:t>
            </a:r>
            <a:endParaRPr lang="en-US" sz="3200" dirty="0">
              <a:solidFill>
                <a:prstClr val="white"/>
              </a:solidFill>
              <a:latin typeface="Cambria Math"/>
            </a:endParaRPr>
          </a:p>
          <a:p>
            <a:pPr>
              <a:spcBef>
                <a:spcPct val="0"/>
              </a:spcBef>
              <a:defRPr/>
            </a:pPr>
            <a:endParaRPr lang="en-US" sz="2400" dirty="0">
              <a:solidFill>
                <a:prstClr val="white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2800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itle 1"/>
              <p:cNvSpPr txBox="1">
                <a:spLocks/>
              </p:cNvSpPr>
              <p:nvPr/>
            </p:nvSpPr>
            <p:spPr>
              <a:xfrm>
                <a:off x="1123593" y="3315925"/>
                <a:ext cx="555315" cy="573033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7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593" y="3315925"/>
                <a:ext cx="555315" cy="57303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Group 63"/>
          <p:cNvGrpSpPr/>
          <p:nvPr/>
        </p:nvGrpSpPr>
        <p:grpSpPr>
          <a:xfrm>
            <a:off x="1254912" y="1349068"/>
            <a:ext cx="381000" cy="1990252"/>
            <a:chOff x="1253195" y="1536863"/>
            <a:chExt cx="381000" cy="1990252"/>
          </a:xfrm>
        </p:grpSpPr>
        <p:grpSp>
          <p:nvGrpSpPr>
            <p:cNvPr id="65" name="Group 64"/>
            <p:cNvGrpSpPr/>
            <p:nvPr/>
          </p:nvGrpSpPr>
          <p:grpSpPr>
            <a:xfrm>
              <a:off x="1253195" y="1536863"/>
              <a:ext cx="381000" cy="1990252"/>
              <a:chOff x="304800" y="1295400"/>
              <a:chExt cx="381000" cy="1990252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304800" y="1295400"/>
                <a:ext cx="381000" cy="1990252"/>
              </a:xfrm>
              <a:prstGeom prst="rect">
                <a:avLst/>
              </a:prstGeom>
              <a:solidFill>
                <a:schemeClr val="accent5">
                  <a:lumMod val="50000"/>
                  <a:alpha val="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417112" y="1443530"/>
                <a:ext cx="141513" cy="157964"/>
              </a:xfrm>
              <a:prstGeom prst="rect">
                <a:avLst/>
              </a:prstGeom>
              <a:solidFill>
                <a:srgbClr val="FF1D1D"/>
              </a:solidFill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6" name="Rectangle 65"/>
            <p:cNvSpPr/>
            <p:nvPr/>
          </p:nvSpPr>
          <p:spPr>
            <a:xfrm>
              <a:off x="1371600" y="1975636"/>
              <a:ext cx="141513" cy="157964"/>
            </a:xfrm>
            <a:prstGeom prst="rect">
              <a:avLst/>
            </a:prstGeom>
            <a:solidFill>
              <a:srgbClr val="FF1D1D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371600" y="2585236"/>
              <a:ext cx="141513" cy="157964"/>
            </a:xfrm>
            <a:prstGeom prst="rect">
              <a:avLst/>
            </a:prstGeom>
            <a:solidFill>
              <a:srgbClr val="FF1D1D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371600" y="2890036"/>
              <a:ext cx="141513" cy="157964"/>
            </a:xfrm>
            <a:prstGeom prst="rect">
              <a:avLst/>
            </a:prstGeom>
            <a:solidFill>
              <a:srgbClr val="FF1D1D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371600" y="3194836"/>
              <a:ext cx="141513" cy="157964"/>
            </a:xfrm>
            <a:prstGeom prst="rect">
              <a:avLst/>
            </a:prstGeom>
            <a:solidFill>
              <a:srgbClr val="FF1D1D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371600" y="2280436"/>
              <a:ext cx="141513" cy="157964"/>
            </a:xfrm>
            <a:prstGeom prst="rect">
              <a:avLst/>
            </a:prstGeom>
            <a:solidFill>
              <a:srgbClr val="FF1D1D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64222" y="4716875"/>
            <a:ext cx="1526528" cy="559635"/>
            <a:chOff x="27747" y="4454318"/>
            <a:chExt cx="1338944" cy="4838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27747" y="4473384"/>
                  <a:ext cx="460050" cy="4647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𝚯</m:t>
                            </m:r>
                          </m:e>
                        </m:acc>
                      </m:oMath>
                    </m:oMathPara>
                  </a14:m>
                  <a:endParaRPr lang="en-US" sz="28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47" y="4473384"/>
                  <a:ext cx="460050" cy="46478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906641" y="4454318"/>
                  <a:ext cx="460050" cy="4523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𝚯</m:t>
                        </m:r>
                      </m:oMath>
                    </m:oMathPara>
                  </a14:m>
                  <a:endParaRPr lang="en-US" sz="28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641" y="4454318"/>
                  <a:ext cx="460050" cy="45236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TextBox 22"/>
          <p:cNvSpPr txBox="1"/>
          <p:nvPr/>
        </p:nvSpPr>
        <p:spPr>
          <a:xfrm>
            <a:off x="829386" y="4648200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=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1981200" y="4419600"/>
            <a:ext cx="1413437" cy="1053495"/>
            <a:chOff x="2170774" y="1309278"/>
            <a:chExt cx="1413437" cy="1053495"/>
          </a:xfrm>
        </p:grpSpPr>
        <p:sp>
          <p:nvSpPr>
            <p:cNvPr id="141" name="Rectangle 140"/>
            <p:cNvSpPr/>
            <p:nvPr/>
          </p:nvSpPr>
          <p:spPr>
            <a:xfrm>
              <a:off x="2170774" y="1309278"/>
              <a:ext cx="1413437" cy="1053495"/>
            </a:xfrm>
            <a:prstGeom prst="rect">
              <a:avLst/>
            </a:prstGeom>
            <a:solidFill>
              <a:schemeClr val="accent5">
                <a:lumMod val="50000"/>
                <a:alpha val="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2286000" y="1429741"/>
              <a:ext cx="141513" cy="157964"/>
            </a:xfrm>
            <a:prstGeom prst="rect">
              <a:avLst/>
            </a:prstGeom>
            <a:solidFill>
              <a:srgbClr val="FFF907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2438400" y="1899436"/>
              <a:ext cx="141513" cy="157964"/>
            </a:xfrm>
            <a:prstGeom prst="rect">
              <a:avLst/>
            </a:prstGeom>
            <a:solidFill>
              <a:srgbClr val="FFF907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3287487" y="1734541"/>
              <a:ext cx="141513" cy="157964"/>
            </a:xfrm>
            <a:prstGeom prst="rect">
              <a:avLst/>
            </a:prstGeom>
            <a:solidFill>
              <a:srgbClr val="FFF907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2743200" y="2128036"/>
              <a:ext cx="141513" cy="157964"/>
            </a:xfrm>
            <a:prstGeom prst="rect">
              <a:avLst/>
            </a:prstGeom>
            <a:solidFill>
              <a:srgbClr val="FFF907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3287487" y="1447800"/>
              <a:ext cx="141513" cy="157964"/>
            </a:xfrm>
            <a:prstGeom prst="rect">
              <a:avLst/>
            </a:prstGeom>
            <a:solidFill>
              <a:srgbClr val="FFF907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2971800" y="1734541"/>
              <a:ext cx="141513" cy="157964"/>
            </a:xfrm>
            <a:prstGeom prst="rect">
              <a:avLst/>
            </a:prstGeom>
            <a:solidFill>
              <a:srgbClr val="FFF907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3287487" y="2133600"/>
              <a:ext cx="141513" cy="157964"/>
            </a:xfrm>
            <a:prstGeom prst="rect">
              <a:avLst/>
            </a:prstGeom>
            <a:solidFill>
              <a:srgbClr val="FFF907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635912" y="1866745"/>
            <a:ext cx="7265135" cy="4534055"/>
            <a:chOff x="1802665" y="1866745"/>
            <a:chExt cx="7265135" cy="4534055"/>
          </a:xfrm>
        </p:grpSpPr>
        <p:cxnSp>
          <p:nvCxnSpPr>
            <p:cNvPr id="69" name="Straight Arrow Connector 68"/>
            <p:cNvCxnSpPr>
              <a:endCxn id="137" idx="2"/>
            </p:cNvCxnSpPr>
            <p:nvPr/>
          </p:nvCxnSpPr>
          <p:spPr>
            <a:xfrm>
              <a:off x="1802665" y="2397441"/>
              <a:ext cx="4161492" cy="12741"/>
            </a:xfrm>
            <a:prstGeom prst="straightConnector1">
              <a:avLst/>
            </a:prstGeom>
            <a:ln w="635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Group 69"/>
            <p:cNvGrpSpPr/>
            <p:nvPr/>
          </p:nvGrpSpPr>
          <p:grpSpPr>
            <a:xfrm>
              <a:off x="4114800" y="1866745"/>
              <a:ext cx="4953000" cy="4534055"/>
              <a:chOff x="4191000" y="1790545"/>
              <a:chExt cx="4953000" cy="4534055"/>
            </a:xfrm>
          </p:grpSpPr>
          <p:grpSp>
            <p:nvGrpSpPr>
              <p:cNvPr id="78" name="Group 77"/>
              <p:cNvGrpSpPr/>
              <p:nvPr/>
            </p:nvGrpSpPr>
            <p:grpSpPr>
              <a:xfrm>
                <a:off x="4426595" y="1790545"/>
                <a:ext cx="4153581" cy="3495242"/>
                <a:chOff x="3370517" y="2181428"/>
                <a:chExt cx="5217465" cy="3605462"/>
              </a:xfrm>
            </p:grpSpPr>
            <p:grpSp>
              <p:nvGrpSpPr>
                <p:cNvPr id="99" name="Group 98"/>
                <p:cNvGrpSpPr/>
                <p:nvPr/>
              </p:nvGrpSpPr>
              <p:grpSpPr>
                <a:xfrm>
                  <a:off x="4469233" y="2181428"/>
                  <a:ext cx="3282060" cy="1905226"/>
                  <a:chOff x="4469233" y="2181428"/>
                  <a:chExt cx="3282060" cy="1905226"/>
                </a:xfrm>
              </p:grpSpPr>
              <p:cxnSp>
                <p:nvCxnSpPr>
                  <p:cNvPr id="135" name="Straight Arrow Connector 134"/>
                  <p:cNvCxnSpPr>
                    <a:stCxn id="137" idx="5"/>
                    <a:endCxn id="75" idx="0"/>
                  </p:cNvCxnSpPr>
                  <p:nvPr/>
                </p:nvCxnSpPr>
                <p:spPr>
                  <a:xfrm>
                    <a:off x="6536614" y="3138386"/>
                    <a:ext cx="1214679" cy="948267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Arrow Connector 135"/>
                  <p:cNvCxnSpPr>
                    <a:stCxn id="137" idx="3"/>
                    <a:endCxn id="72" idx="0"/>
                  </p:cNvCxnSpPr>
                  <p:nvPr/>
                </p:nvCxnSpPr>
                <p:spPr>
                  <a:xfrm flipH="1">
                    <a:off x="4469233" y="3138387"/>
                    <a:ext cx="1123809" cy="948267"/>
                  </a:xfrm>
                  <a:prstGeom prst="straightConnector1">
                    <a:avLst/>
                  </a:prstGeom>
                  <a:ln w="63500">
                    <a:solidFill>
                      <a:srgbClr val="00B05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7" name="Oval 136"/>
                      <p:cNvSpPr/>
                      <p:nvPr/>
                    </p:nvSpPr>
                    <p:spPr>
                      <a:xfrm>
                        <a:off x="5397622" y="2181428"/>
                        <a:ext cx="1334411" cy="1121147"/>
                      </a:xfrm>
                      <a:prstGeom prst="ellipse">
                        <a:avLst/>
                      </a:prstGeom>
                      <a:solidFill>
                        <a:schemeClr val="accent5">
                          <a:lumMod val="50000"/>
                        </a:schemeClr>
                      </a:solidFill>
                      <a:ln w="508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(1,0)</m:t>
                              </m:r>
                            </m:oMath>
                          </m:oMathPara>
                        </a14:m>
                        <a:endParaRPr lang="en-GB" sz="2400" dirty="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37" name="Oval 136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97622" y="2181428"/>
                        <a:ext cx="1334411" cy="1121147"/>
                      </a:xfrm>
                      <a:prstGeom prst="ellipse">
                        <a:avLst/>
                      </a:prstGeom>
                      <a:blipFill rotWithShape="0">
                        <a:blip r:embed="rId6"/>
                        <a:stretch>
                          <a:fillRect/>
                        </a:stretch>
                      </a:blipFill>
                      <a:ln w="50800">
                        <a:solidFill>
                          <a:schemeClr val="bg1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38" name="Title 1"/>
                  <p:cNvSpPr txBox="1">
                    <a:spLocks/>
                  </p:cNvSpPr>
                  <p:nvPr/>
                </p:nvSpPr>
                <p:spPr>
                  <a:xfrm>
                    <a:off x="5360383" y="2251594"/>
                    <a:ext cx="1503820" cy="699864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t" anchorCtr="0">
                    <a:noAutofit/>
                  </a:bodyPr>
                  <a:lstStyle/>
                  <a:p>
                    <a:pPr algn="ctr">
                      <a:spcBef>
                        <a:spcPct val="0"/>
                      </a:spcBef>
                      <a:defRPr/>
                    </a:pPr>
                    <a:endParaRPr lang="en-US" sz="22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9" name="Title 1"/>
                  <p:cNvSpPr txBox="1">
                    <a:spLocks/>
                  </p:cNvSpPr>
                  <p:nvPr/>
                </p:nvSpPr>
                <p:spPr>
                  <a:xfrm>
                    <a:off x="4549987" y="3106025"/>
                    <a:ext cx="586136" cy="196551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 anchorCtr="0">
                    <a:noAutofit/>
                  </a:bodyPr>
                  <a:lstStyle/>
                  <a:p>
                    <a:pPr algn="ctr">
                      <a:spcBef>
                        <a:spcPct val="0"/>
                      </a:spcBef>
                      <a:defRPr/>
                    </a:pPr>
                    <a:r>
                      <a:rPr lang="en-US" sz="1600" dirty="0">
                        <a:solidFill>
                          <a:prstClr val="white"/>
                        </a:solidFill>
                      </a:rPr>
                      <a:t>Yes</a:t>
                    </a:r>
                  </a:p>
                </p:txBody>
              </p:sp>
              <p:sp>
                <p:nvSpPr>
                  <p:cNvPr id="149" name="Title 1"/>
                  <p:cNvSpPr txBox="1">
                    <a:spLocks/>
                  </p:cNvSpPr>
                  <p:nvPr/>
                </p:nvSpPr>
                <p:spPr>
                  <a:xfrm>
                    <a:off x="7007694" y="3156249"/>
                    <a:ext cx="729073" cy="196551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 anchorCtr="0">
                    <a:noAutofit/>
                  </a:bodyPr>
                  <a:lstStyle/>
                  <a:p>
                    <a:pPr algn="ctr">
                      <a:spcBef>
                        <a:spcPct val="0"/>
                      </a:spcBef>
                      <a:defRPr/>
                    </a:pPr>
                    <a:r>
                      <a:rPr lang="en-US" sz="1600" dirty="0">
                        <a:solidFill>
                          <a:prstClr val="white"/>
                        </a:solidFill>
                      </a:rPr>
                      <a:t>No</a:t>
                    </a:r>
                  </a:p>
                </p:txBody>
              </p:sp>
            </p:grpSp>
            <p:grpSp>
              <p:nvGrpSpPr>
                <p:cNvPr id="103" name="Group 102"/>
                <p:cNvGrpSpPr/>
                <p:nvPr/>
              </p:nvGrpSpPr>
              <p:grpSpPr>
                <a:xfrm>
                  <a:off x="3370517" y="4934548"/>
                  <a:ext cx="5217465" cy="852342"/>
                  <a:chOff x="3370517" y="4934548"/>
                  <a:chExt cx="5217465" cy="852342"/>
                </a:xfrm>
              </p:grpSpPr>
              <p:cxnSp>
                <p:nvCxnSpPr>
                  <p:cNvPr id="104" name="Straight Arrow Connector 103"/>
                  <p:cNvCxnSpPr>
                    <a:endCxn id="95" idx="0"/>
                  </p:cNvCxnSpPr>
                  <p:nvPr/>
                </p:nvCxnSpPr>
                <p:spPr>
                  <a:xfrm>
                    <a:off x="8044653" y="4934548"/>
                    <a:ext cx="543329" cy="823472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Arrow Connector 104"/>
                  <p:cNvCxnSpPr/>
                  <p:nvPr/>
                </p:nvCxnSpPr>
                <p:spPr>
                  <a:xfrm flipH="1">
                    <a:off x="6974769" y="4995040"/>
                    <a:ext cx="531875" cy="738352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Arrow Connector 130"/>
                  <p:cNvCxnSpPr>
                    <a:endCxn id="93" idx="0"/>
                  </p:cNvCxnSpPr>
                  <p:nvPr/>
                </p:nvCxnSpPr>
                <p:spPr>
                  <a:xfrm>
                    <a:off x="4784895" y="5054710"/>
                    <a:ext cx="548688" cy="73218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Arrow Connector 131"/>
                  <p:cNvCxnSpPr>
                    <a:endCxn id="80" idx="0"/>
                  </p:cNvCxnSpPr>
                  <p:nvPr/>
                </p:nvCxnSpPr>
                <p:spPr>
                  <a:xfrm flipH="1">
                    <a:off x="3706384" y="5017224"/>
                    <a:ext cx="496329" cy="740796"/>
                  </a:xfrm>
                  <a:prstGeom prst="straightConnector1">
                    <a:avLst/>
                  </a:prstGeom>
                  <a:ln w="63500">
                    <a:solidFill>
                      <a:srgbClr val="00B05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3" name="Title 1"/>
                  <p:cNvSpPr txBox="1">
                    <a:spLocks/>
                  </p:cNvSpPr>
                  <p:nvPr/>
                </p:nvSpPr>
                <p:spPr>
                  <a:xfrm>
                    <a:off x="3370517" y="5058182"/>
                    <a:ext cx="609646" cy="210049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 anchorCtr="0">
                    <a:noAutofit/>
                  </a:bodyPr>
                  <a:lstStyle/>
                  <a:p>
                    <a:pPr algn="ctr">
                      <a:spcBef>
                        <a:spcPct val="0"/>
                      </a:spcBef>
                      <a:defRPr/>
                    </a:pPr>
                    <a:r>
                      <a:rPr lang="en-US" sz="1600" dirty="0">
                        <a:solidFill>
                          <a:prstClr val="white"/>
                        </a:solidFill>
                      </a:rPr>
                      <a:t>Yes</a:t>
                    </a:r>
                  </a:p>
                </p:txBody>
              </p:sp>
              <p:sp>
                <p:nvSpPr>
                  <p:cNvPr id="134" name="Title 1"/>
                  <p:cNvSpPr txBox="1">
                    <a:spLocks/>
                  </p:cNvSpPr>
                  <p:nvPr/>
                </p:nvSpPr>
                <p:spPr>
                  <a:xfrm>
                    <a:off x="4968867" y="5054710"/>
                    <a:ext cx="687110" cy="21004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 anchorCtr="0">
                    <a:noAutofit/>
                  </a:bodyPr>
                  <a:lstStyle/>
                  <a:p>
                    <a:pPr algn="ctr">
                      <a:spcBef>
                        <a:spcPct val="0"/>
                      </a:spcBef>
                      <a:defRPr/>
                    </a:pPr>
                    <a:r>
                      <a:rPr lang="en-US" sz="1600" dirty="0">
                        <a:solidFill>
                          <a:prstClr val="white"/>
                        </a:solidFill>
                      </a:rPr>
                      <a:t>No</a:t>
                    </a:r>
                  </a:p>
                </p:txBody>
              </p:sp>
            </p:grpSp>
          </p:grpSp>
          <p:grpSp>
            <p:nvGrpSpPr>
              <p:cNvPr id="79" name="Group 78"/>
              <p:cNvGrpSpPr/>
              <p:nvPr/>
            </p:nvGrpSpPr>
            <p:grpSpPr>
              <a:xfrm>
                <a:off x="4191000" y="5257800"/>
                <a:ext cx="4953000" cy="1066800"/>
                <a:chOff x="4191000" y="5257800"/>
                <a:chExt cx="4953000" cy="106680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Oval 79"/>
                    <p:cNvSpPr/>
                    <p:nvPr/>
                  </p:nvSpPr>
                  <p:spPr>
                    <a:xfrm>
                      <a:off x="4191000" y="5257800"/>
                      <a:ext cx="1005952" cy="1038813"/>
                    </a:xfrm>
                    <a:prstGeom prst="ellipse">
                      <a:avLst/>
                    </a:prstGeom>
                    <a:solidFill>
                      <a:schemeClr val="accent5">
                        <a:lumMod val="50000"/>
                      </a:schemeClr>
                    </a:solidFill>
                    <a:ln w="5080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(1,0)</m:t>
                            </m:r>
                          </m:oMath>
                        </m:oMathPara>
                      </a14:m>
                      <a:endParaRPr lang="en-GB" sz="2400" dirty="0">
                        <a:solidFill>
                          <a:prstClr val="white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0" name="Oval 7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91000" y="5257800"/>
                      <a:ext cx="1005952" cy="1038813"/>
                    </a:xfrm>
                    <a:prstGeom prst="ellipse">
                      <a:avLst/>
                    </a:prstGeom>
                    <a:blipFill rotWithShape="0">
                      <a:blip r:embed="rId7"/>
                      <a:stretch>
                        <a:fillRect/>
                      </a:stretch>
                    </a:blipFill>
                    <a:ln w="50800">
                      <a:solidFill>
                        <a:schemeClr val="bg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4" name="Title 1"/>
                <p:cNvSpPr txBox="1">
                  <a:spLocks/>
                </p:cNvSpPr>
                <p:nvPr/>
              </p:nvSpPr>
              <p:spPr>
                <a:xfrm>
                  <a:off x="4211103" y="5540208"/>
                  <a:ext cx="1029292" cy="4795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 anchorCtr="0">
                  <a:noAutofit/>
                </a:bodyPr>
                <a:lstStyle/>
                <a:p>
                  <a:pPr algn="ctr">
                    <a:spcBef>
                      <a:spcPct val="0"/>
                    </a:spcBef>
                    <a:defRPr/>
                  </a:pPr>
                  <a:endParaRPr lang="en-US" sz="2200" i="1" dirty="0">
                    <a:solidFill>
                      <a:prstClr val="white"/>
                    </a:solidFill>
                    <a:latin typeface="Cambria Math"/>
                  </a:endParaRPr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5486400" y="5285787"/>
                  <a:ext cx="1005952" cy="1038813"/>
                </a:xfrm>
                <a:prstGeom prst="ellipse">
                  <a:avLst/>
                </a:prstGeom>
                <a:solidFill>
                  <a:schemeClr val="accent5">
                    <a:lumMod val="50000"/>
                  </a:schemeClr>
                </a:solidFill>
                <a:ln w="508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4" name="Oval 93"/>
                <p:cNvSpPr/>
                <p:nvPr/>
              </p:nvSpPr>
              <p:spPr>
                <a:xfrm>
                  <a:off x="6726156" y="5257800"/>
                  <a:ext cx="1005952" cy="1038813"/>
                </a:xfrm>
                <a:prstGeom prst="ellipse">
                  <a:avLst/>
                </a:prstGeom>
                <a:solidFill>
                  <a:schemeClr val="accent5">
                    <a:lumMod val="50000"/>
                  </a:schemeClr>
                </a:solidFill>
                <a:ln w="508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GB" sz="3200" b="1" dirty="0">
                      <a:solidFill>
                        <a:prstClr val="white"/>
                      </a:solidFill>
                    </a:rPr>
                    <a:t>. . .</a:t>
                  </a:r>
                </a:p>
              </p:txBody>
            </p:sp>
            <p:sp>
              <p:nvSpPr>
                <p:cNvPr id="95" name="Oval 94"/>
                <p:cNvSpPr/>
                <p:nvPr/>
              </p:nvSpPr>
              <p:spPr>
                <a:xfrm>
                  <a:off x="8077200" y="5257800"/>
                  <a:ext cx="1005952" cy="1038813"/>
                </a:xfrm>
                <a:prstGeom prst="ellipse">
                  <a:avLst/>
                </a:prstGeom>
                <a:solidFill>
                  <a:schemeClr val="accent5">
                    <a:lumMod val="50000"/>
                  </a:schemeClr>
                </a:solidFill>
                <a:ln w="508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GB" sz="3200" b="1" dirty="0">
                      <a:solidFill>
                        <a:prstClr val="white"/>
                      </a:solidFill>
                    </a:rPr>
                    <a:t>. . .</a:t>
                  </a:r>
                </a:p>
              </p:txBody>
            </p:sp>
            <p:sp>
              <p:nvSpPr>
                <p:cNvPr id="96" name="Title 1"/>
                <p:cNvSpPr txBox="1">
                  <a:spLocks/>
                </p:cNvSpPr>
                <p:nvPr/>
              </p:nvSpPr>
              <p:spPr>
                <a:xfrm>
                  <a:off x="5486400" y="5540208"/>
                  <a:ext cx="1029292" cy="4795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 anchorCtr="0">
                  <a:noAutofit/>
                </a:bodyPr>
                <a:lstStyle/>
                <a:p>
                  <a:pPr algn="ctr">
                    <a:spcBef>
                      <a:spcPct val="0"/>
                    </a:spcBef>
                    <a:defRPr/>
                  </a:pPr>
                  <a:endParaRPr lang="en-US" sz="2200" i="1" dirty="0">
                    <a:solidFill>
                      <a:prstClr val="white"/>
                    </a:solidFill>
                    <a:latin typeface="Cambria Math"/>
                  </a:endParaRPr>
                </a:p>
              </p:txBody>
            </p:sp>
            <p:sp>
              <p:nvSpPr>
                <p:cNvPr id="97" name="Title 1"/>
                <p:cNvSpPr txBox="1">
                  <a:spLocks/>
                </p:cNvSpPr>
                <p:nvPr/>
              </p:nvSpPr>
              <p:spPr>
                <a:xfrm>
                  <a:off x="6781800" y="5540208"/>
                  <a:ext cx="1029292" cy="4795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 anchorCtr="0">
                  <a:noAutofit/>
                </a:bodyPr>
                <a:lstStyle/>
                <a:p>
                  <a:pPr algn="ctr">
                    <a:spcBef>
                      <a:spcPct val="0"/>
                    </a:spcBef>
                    <a:defRPr/>
                  </a:pPr>
                  <a:endParaRPr lang="en-US" sz="2200" i="1" dirty="0">
                    <a:solidFill>
                      <a:prstClr val="white"/>
                    </a:solidFill>
                    <a:latin typeface="Cambria Math"/>
                  </a:endParaRPr>
                </a:p>
              </p:txBody>
            </p:sp>
            <p:sp>
              <p:nvSpPr>
                <p:cNvPr id="98" name="Title 1"/>
                <p:cNvSpPr txBox="1">
                  <a:spLocks/>
                </p:cNvSpPr>
                <p:nvPr/>
              </p:nvSpPr>
              <p:spPr>
                <a:xfrm>
                  <a:off x="8114708" y="5540208"/>
                  <a:ext cx="1029292" cy="4795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 anchorCtr="0">
                  <a:noAutofit/>
                </a:bodyPr>
                <a:lstStyle/>
                <a:p>
                  <a:pPr algn="ctr">
                    <a:spcBef>
                      <a:spcPct val="0"/>
                    </a:spcBef>
                    <a:defRPr/>
                  </a:pPr>
                  <a:endParaRPr lang="en-US" sz="2200" i="1" dirty="0">
                    <a:solidFill>
                      <a:prstClr val="white"/>
                    </a:solidFill>
                    <a:latin typeface="Cambria Math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Oval 71"/>
                <p:cNvSpPr/>
                <p:nvPr/>
              </p:nvSpPr>
              <p:spPr>
                <a:xfrm>
                  <a:off x="4677846" y="3713727"/>
                  <a:ext cx="1062314" cy="1086873"/>
                </a:xfrm>
                <a:prstGeom prst="ellipse">
                  <a:avLst/>
                </a:prstGeom>
                <a:solidFill>
                  <a:schemeClr val="accent5">
                    <a:lumMod val="50000"/>
                  </a:schemeClr>
                </a:solidFill>
                <a:ln w="508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(0,1)</m:t>
                        </m:r>
                      </m:oMath>
                    </m:oMathPara>
                  </a14:m>
                  <a:endParaRPr lang="en-GB" sz="2400" dirty="0">
                    <a:solidFill>
                      <a:prstClr val="white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Oval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7846" y="3713727"/>
                  <a:ext cx="1062314" cy="1086873"/>
                </a:xfrm>
                <a:prstGeom prst="ellipse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 w="50800"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Title 1"/>
            <p:cNvSpPr txBox="1">
              <a:spLocks/>
            </p:cNvSpPr>
            <p:nvPr/>
          </p:nvSpPr>
          <p:spPr>
            <a:xfrm>
              <a:off x="4648200" y="3781748"/>
              <a:ext cx="1197179" cy="678469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Autofit/>
            </a:bodyPr>
            <a:lstStyle/>
            <a:p>
              <a:pPr algn="ctr">
                <a:spcBef>
                  <a:spcPct val="0"/>
                </a:spcBef>
                <a:defRPr/>
              </a:pPr>
              <a:endParaRPr lang="en-US" sz="2200" dirty="0">
                <a:solidFill>
                  <a:prstClr val="white"/>
                </a:solidFill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7290667" y="3713727"/>
              <a:ext cx="1062314" cy="1086873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3200" b="1" dirty="0">
                  <a:solidFill>
                    <a:prstClr val="white"/>
                  </a:solidFill>
                </a:rPr>
                <a:t>. . .</a:t>
              </a:r>
            </a:p>
          </p:txBody>
        </p:sp>
        <p:sp>
          <p:nvSpPr>
            <p:cNvPr id="77" name="Title 1"/>
            <p:cNvSpPr txBox="1">
              <a:spLocks/>
            </p:cNvSpPr>
            <p:nvPr/>
          </p:nvSpPr>
          <p:spPr>
            <a:xfrm>
              <a:off x="7261021" y="3781748"/>
              <a:ext cx="1197179" cy="678469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Autofit/>
            </a:bodyPr>
            <a:lstStyle/>
            <a:p>
              <a:pPr algn="ctr">
                <a:spcBef>
                  <a:spcPct val="0"/>
                </a:spcBef>
                <a:defRPr/>
              </a:pPr>
              <a:endParaRPr lang="en-US" sz="2200" dirty="0">
                <a:solidFill>
                  <a:prstClr val="white"/>
                </a:solidFill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1900094" y="5439641"/>
            <a:ext cx="16801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Sparse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Dictionary Z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259751" y="5592632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(½,½)</a:t>
            </a:r>
          </a:p>
        </p:txBody>
      </p:sp>
    </p:spTree>
    <p:extLst>
      <p:ext uri="{BB962C8B-B14F-4D97-AF65-F5344CB8AC3E}">
        <p14:creationId xmlns:p14="http://schemas.microsoft.com/office/powerpoint/2010/main" val="13063974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93"/>
          <p:cNvGrpSpPr/>
          <p:nvPr/>
        </p:nvGrpSpPr>
        <p:grpSpPr>
          <a:xfrm>
            <a:off x="3948047" y="1866745"/>
            <a:ext cx="4953000" cy="4534055"/>
            <a:chOff x="4114800" y="1866745"/>
            <a:chExt cx="4953000" cy="4534055"/>
          </a:xfrm>
        </p:grpSpPr>
        <p:grpSp>
          <p:nvGrpSpPr>
            <p:cNvPr id="105" name="Group 104"/>
            <p:cNvGrpSpPr/>
            <p:nvPr/>
          </p:nvGrpSpPr>
          <p:grpSpPr>
            <a:xfrm>
              <a:off x="4114800" y="1866745"/>
              <a:ext cx="4953000" cy="4534055"/>
              <a:chOff x="4191000" y="1790545"/>
              <a:chExt cx="4953000" cy="4534055"/>
            </a:xfrm>
          </p:grpSpPr>
          <p:grpSp>
            <p:nvGrpSpPr>
              <p:cNvPr id="132" name="Group 131"/>
              <p:cNvGrpSpPr/>
              <p:nvPr/>
            </p:nvGrpSpPr>
            <p:grpSpPr>
              <a:xfrm>
                <a:off x="4426595" y="1790545"/>
                <a:ext cx="4153581" cy="3495242"/>
                <a:chOff x="3370517" y="2181428"/>
                <a:chExt cx="5217465" cy="3605462"/>
              </a:xfrm>
            </p:grpSpPr>
            <p:grpSp>
              <p:nvGrpSpPr>
                <p:cNvPr id="142" name="Group 141"/>
                <p:cNvGrpSpPr/>
                <p:nvPr/>
              </p:nvGrpSpPr>
              <p:grpSpPr>
                <a:xfrm>
                  <a:off x="4469233" y="2181428"/>
                  <a:ext cx="3282060" cy="1905226"/>
                  <a:chOff x="4469233" y="2181428"/>
                  <a:chExt cx="3282060" cy="1905226"/>
                </a:xfrm>
              </p:grpSpPr>
              <p:cxnSp>
                <p:nvCxnSpPr>
                  <p:cNvPr id="150" name="Straight Arrow Connector 149"/>
                  <p:cNvCxnSpPr>
                    <a:stCxn id="152" idx="5"/>
                    <a:endCxn id="127" idx="0"/>
                  </p:cNvCxnSpPr>
                  <p:nvPr/>
                </p:nvCxnSpPr>
                <p:spPr>
                  <a:xfrm>
                    <a:off x="6536614" y="3138386"/>
                    <a:ext cx="1214679" cy="948267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Arrow Connector 150"/>
                  <p:cNvCxnSpPr>
                    <a:stCxn id="152" idx="3"/>
                    <a:endCxn id="125" idx="0"/>
                  </p:cNvCxnSpPr>
                  <p:nvPr/>
                </p:nvCxnSpPr>
                <p:spPr>
                  <a:xfrm flipH="1">
                    <a:off x="4469233" y="3138387"/>
                    <a:ext cx="1123809" cy="948267"/>
                  </a:xfrm>
                  <a:prstGeom prst="straightConnector1">
                    <a:avLst/>
                  </a:prstGeom>
                  <a:ln w="63500">
                    <a:solidFill>
                      <a:srgbClr val="00B05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52" name="Oval 151"/>
                      <p:cNvSpPr/>
                      <p:nvPr/>
                    </p:nvSpPr>
                    <p:spPr>
                      <a:xfrm>
                        <a:off x="5397622" y="2181428"/>
                        <a:ext cx="1334411" cy="1121147"/>
                      </a:xfrm>
                      <a:prstGeom prst="ellipse">
                        <a:avLst/>
                      </a:prstGeom>
                      <a:solidFill>
                        <a:schemeClr val="accent5">
                          <a:lumMod val="50000"/>
                        </a:schemeClr>
                      </a:solidFill>
                      <a:ln w="508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(1,0)</m:t>
                              </m:r>
                            </m:oMath>
                          </m:oMathPara>
                        </a14:m>
                        <a:endParaRPr lang="en-GB" sz="2400" dirty="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52" name="Oval 151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97622" y="2181428"/>
                        <a:ext cx="1334411" cy="1121147"/>
                      </a:xfrm>
                      <a:prstGeom prst="ellipse">
                        <a:avLst/>
                      </a:prstGeom>
                      <a:blipFill rotWithShape="0">
                        <a:blip r:embed="rId3"/>
                        <a:stretch>
                          <a:fillRect/>
                        </a:stretch>
                      </a:blipFill>
                      <a:ln w="50800">
                        <a:solidFill>
                          <a:schemeClr val="bg1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53" name="Title 1"/>
                  <p:cNvSpPr txBox="1">
                    <a:spLocks/>
                  </p:cNvSpPr>
                  <p:nvPr/>
                </p:nvSpPr>
                <p:spPr>
                  <a:xfrm>
                    <a:off x="5360383" y="2251594"/>
                    <a:ext cx="1503820" cy="699864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t" anchorCtr="0">
                    <a:noAutofit/>
                  </a:bodyPr>
                  <a:lstStyle/>
                  <a:p>
                    <a:pPr algn="ctr">
                      <a:spcBef>
                        <a:spcPct val="0"/>
                      </a:spcBef>
                      <a:defRPr/>
                    </a:pPr>
                    <a:endParaRPr lang="en-US" sz="22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54" name="Title 1"/>
                  <p:cNvSpPr txBox="1">
                    <a:spLocks/>
                  </p:cNvSpPr>
                  <p:nvPr/>
                </p:nvSpPr>
                <p:spPr>
                  <a:xfrm>
                    <a:off x="4549987" y="3106025"/>
                    <a:ext cx="586136" cy="196551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 anchorCtr="0">
                    <a:noAutofit/>
                  </a:bodyPr>
                  <a:lstStyle/>
                  <a:p>
                    <a:pPr algn="ctr">
                      <a:spcBef>
                        <a:spcPct val="0"/>
                      </a:spcBef>
                      <a:defRPr/>
                    </a:pPr>
                    <a:r>
                      <a:rPr lang="en-US" sz="1600" dirty="0">
                        <a:solidFill>
                          <a:prstClr val="white"/>
                        </a:solidFill>
                      </a:rPr>
                      <a:t>Yes</a:t>
                    </a:r>
                  </a:p>
                </p:txBody>
              </p:sp>
              <p:sp>
                <p:nvSpPr>
                  <p:cNvPr id="155" name="Title 1"/>
                  <p:cNvSpPr txBox="1">
                    <a:spLocks/>
                  </p:cNvSpPr>
                  <p:nvPr/>
                </p:nvSpPr>
                <p:spPr>
                  <a:xfrm>
                    <a:off x="7007694" y="3156249"/>
                    <a:ext cx="729073" cy="196551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 anchorCtr="0">
                    <a:noAutofit/>
                  </a:bodyPr>
                  <a:lstStyle/>
                  <a:p>
                    <a:pPr algn="ctr">
                      <a:spcBef>
                        <a:spcPct val="0"/>
                      </a:spcBef>
                      <a:defRPr/>
                    </a:pPr>
                    <a:r>
                      <a:rPr lang="en-US" sz="1600" dirty="0">
                        <a:solidFill>
                          <a:prstClr val="white"/>
                        </a:solidFill>
                      </a:rPr>
                      <a:t>No</a:t>
                    </a:r>
                  </a:p>
                </p:txBody>
              </p:sp>
            </p:grpSp>
            <p:grpSp>
              <p:nvGrpSpPr>
                <p:cNvPr id="143" name="Group 142"/>
                <p:cNvGrpSpPr/>
                <p:nvPr/>
              </p:nvGrpSpPr>
              <p:grpSpPr>
                <a:xfrm>
                  <a:off x="3370517" y="4934548"/>
                  <a:ext cx="5217465" cy="852342"/>
                  <a:chOff x="3370517" y="4934548"/>
                  <a:chExt cx="5217465" cy="852342"/>
                </a:xfrm>
              </p:grpSpPr>
              <p:cxnSp>
                <p:nvCxnSpPr>
                  <p:cNvPr id="144" name="Straight Arrow Connector 143"/>
                  <p:cNvCxnSpPr>
                    <a:endCxn id="138" idx="0"/>
                  </p:cNvCxnSpPr>
                  <p:nvPr/>
                </p:nvCxnSpPr>
                <p:spPr>
                  <a:xfrm>
                    <a:off x="8044653" y="4934548"/>
                    <a:ext cx="543329" cy="823472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Arrow Connector 144"/>
                  <p:cNvCxnSpPr/>
                  <p:nvPr/>
                </p:nvCxnSpPr>
                <p:spPr>
                  <a:xfrm flipH="1">
                    <a:off x="6974769" y="4995040"/>
                    <a:ext cx="531875" cy="738352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Arrow Connector 145"/>
                  <p:cNvCxnSpPr>
                    <a:endCxn id="136" idx="0"/>
                  </p:cNvCxnSpPr>
                  <p:nvPr/>
                </p:nvCxnSpPr>
                <p:spPr>
                  <a:xfrm>
                    <a:off x="4784896" y="5054710"/>
                    <a:ext cx="548688" cy="73218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Arrow Connector 146"/>
                  <p:cNvCxnSpPr>
                    <a:endCxn id="134" idx="0"/>
                  </p:cNvCxnSpPr>
                  <p:nvPr/>
                </p:nvCxnSpPr>
                <p:spPr>
                  <a:xfrm flipH="1">
                    <a:off x="3706384" y="5017224"/>
                    <a:ext cx="496329" cy="740796"/>
                  </a:xfrm>
                  <a:prstGeom prst="straightConnector1">
                    <a:avLst/>
                  </a:prstGeom>
                  <a:ln w="63500">
                    <a:solidFill>
                      <a:srgbClr val="00B05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8" name="Title 1"/>
                  <p:cNvSpPr txBox="1">
                    <a:spLocks/>
                  </p:cNvSpPr>
                  <p:nvPr/>
                </p:nvSpPr>
                <p:spPr>
                  <a:xfrm>
                    <a:off x="3370517" y="5058182"/>
                    <a:ext cx="609646" cy="210049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 anchorCtr="0">
                    <a:noAutofit/>
                  </a:bodyPr>
                  <a:lstStyle/>
                  <a:p>
                    <a:pPr algn="ctr">
                      <a:spcBef>
                        <a:spcPct val="0"/>
                      </a:spcBef>
                      <a:defRPr/>
                    </a:pPr>
                    <a:r>
                      <a:rPr lang="en-US" sz="1600" dirty="0">
                        <a:solidFill>
                          <a:prstClr val="white"/>
                        </a:solidFill>
                      </a:rPr>
                      <a:t>Yes</a:t>
                    </a:r>
                  </a:p>
                </p:txBody>
              </p:sp>
              <p:sp>
                <p:nvSpPr>
                  <p:cNvPr id="149" name="Title 1"/>
                  <p:cNvSpPr txBox="1">
                    <a:spLocks/>
                  </p:cNvSpPr>
                  <p:nvPr/>
                </p:nvSpPr>
                <p:spPr>
                  <a:xfrm>
                    <a:off x="4968867" y="5054710"/>
                    <a:ext cx="687110" cy="21004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 anchorCtr="0">
                    <a:noAutofit/>
                  </a:bodyPr>
                  <a:lstStyle/>
                  <a:p>
                    <a:pPr algn="ctr">
                      <a:spcBef>
                        <a:spcPct val="0"/>
                      </a:spcBef>
                      <a:defRPr/>
                    </a:pPr>
                    <a:r>
                      <a:rPr lang="en-US" sz="1600" dirty="0">
                        <a:solidFill>
                          <a:prstClr val="white"/>
                        </a:solidFill>
                      </a:rPr>
                      <a:t>No</a:t>
                    </a:r>
                  </a:p>
                </p:txBody>
              </p:sp>
            </p:grpSp>
          </p:grpSp>
          <p:grpSp>
            <p:nvGrpSpPr>
              <p:cNvPr id="133" name="Group 132"/>
              <p:cNvGrpSpPr/>
              <p:nvPr/>
            </p:nvGrpSpPr>
            <p:grpSpPr>
              <a:xfrm>
                <a:off x="4191000" y="5257800"/>
                <a:ext cx="4953000" cy="1066800"/>
                <a:chOff x="4191000" y="5257800"/>
                <a:chExt cx="4953000" cy="106680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4" name="Oval 133"/>
                    <p:cNvSpPr/>
                    <p:nvPr/>
                  </p:nvSpPr>
                  <p:spPr>
                    <a:xfrm>
                      <a:off x="4191000" y="5257800"/>
                      <a:ext cx="1005952" cy="1038813"/>
                    </a:xfrm>
                    <a:prstGeom prst="ellipse">
                      <a:avLst/>
                    </a:prstGeom>
                    <a:solidFill>
                      <a:schemeClr val="accent5">
                        <a:lumMod val="50000"/>
                      </a:schemeClr>
                    </a:solidFill>
                    <a:ln w="5080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(1,0)</m:t>
                            </m:r>
                          </m:oMath>
                        </m:oMathPara>
                      </a14:m>
                      <a:endParaRPr lang="en-GB" sz="2400" dirty="0">
                        <a:solidFill>
                          <a:prstClr val="white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4" name="Oval 13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91000" y="5257800"/>
                      <a:ext cx="1005952" cy="1038813"/>
                    </a:xfrm>
                    <a:prstGeom prst="ellipse">
                      <a:avLst/>
                    </a:prstGeom>
                    <a:blipFill rotWithShape="0">
                      <a:blip r:embed="rId4"/>
                      <a:stretch>
                        <a:fillRect/>
                      </a:stretch>
                    </a:blipFill>
                    <a:ln w="50800">
                      <a:solidFill>
                        <a:schemeClr val="bg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35" name="Title 1"/>
                <p:cNvSpPr txBox="1">
                  <a:spLocks/>
                </p:cNvSpPr>
                <p:nvPr/>
              </p:nvSpPr>
              <p:spPr>
                <a:xfrm>
                  <a:off x="4211103" y="5540208"/>
                  <a:ext cx="1029292" cy="4795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 anchorCtr="0">
                  <a:noAutofit/>
                </a:bodyPr>
                <a:lstStyle/>
                <a:p>
                  <a:pPr algn="ctr">
                    <a:spcBef>
                      <a:spcPct val="0"/>
                    </a:spcBef>
                    <a:defRPr/>
                  </a:pPr>
                  <a:endParaRPr lang="en-US" sz="2200" i="1" dirty="0">
                    <a:solidFill>
                      <a:prstClr val="white"/>
                    </a:solidFill>
                    <a:latin typeface="Cambria Math"/>
                  </a:endParaRPr>
                </a:p>
              </p:txBody>
            </p:sp>
            <p:sp>
              <p:nvSpPr>
                <p:cNvPr id="136" name="Oval 135"/>
                <p:cNvSpPr/>
                <p:nvPr/>
              </p:nvSpPr>
              <p:spPr>
                <a:xfrm>
                  <a:off x="5486400" y="5285787"/>
                  <a:ext cx="1005952" cy="1038813"/>
                </a:xfrm>
                <a:prstGeom prst="ellipse">
                  <a:avLst/>
                </a:prstGeom>
                <a:solidFill>
                  <a:schemeClr val="accent5">
                    <a:lumMod val="50000"/>
                  </a:schemeClr>
                </a:solidFill>
                <a:ln w="508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6726156" y="5257800"/>
                  <a:ext cx="1005952" cy="1038813"/>
                </a:xfrm>
                <a:prstGeom prst="ellipse">
                  <a:avLst/>
                </a:prstGeom>
                <a:solidFill>
                  <a:schemeClr val="accent5">
                    <a:lumMod val="50000"/>
                  </a:schemeClr>
                </a:solidFill>
                <a:ln w="508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GB" sz="3200" b="1" dirty="0">
                      <a:solidFill>
                        <a:prstClr val="white"/>
                      </a:solidFill>
                    </a:rPr>
                    <a:t>. . .</a:t>
                  </a:r>
                </a:p>
              </p:txBody>
            </p:sp>
            <p:sp>
              <p:nvSpPr>
                <p:cNvPr id="138" name="Oval 137"/>
                <p:cNvSpPr/>
                <p:nvPr/>
              </p:nvSpPr>
              <p:spPr>
                <a:xfrm>
                  <a:off x="8077200" y="5257800"/>
                  <a:ext cx="1005952" cy="1038813"/>
                </a:xfrm>
                <a:prstGeom prst="ellipse">
                  <a:avLst/>
                </a:prstGeom>
                <a:solidFill>
                  <a:schemeClr val="accent5">
                    <a:lumMod val="50000"/>
                  </a:schemeClr>
                </a:solidFill>
                <a:ln w="508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GB" sz="3200" b="1" dirty="0">
                      <a:solidFill>
                        <a:prstClr val="white"/>
                      </a:solidFill>
                    </a:rPr>
                    <a:t>. . .</a:t>
                  </a:r>
                </a:p>
              </p:txBody>
            </p:sp>
            <p:sp>
              <p:nvSpPr>
                <p:cNvPr id="139" name="Title 1"/>
                <p:cNvSpPr txBox="1">
                  <a:spLocks/>
                </p:cNvSpPr>
                <p:nvPr/>
              </p:nvSpPr>
              <p:spPr>
                <a:xfrm>
                  <a:off x="5486400" y="5540208"/>
                  <a:ext cx="1029292" cy="4795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 anchorCtr="0">
                  <a:noAutofit/>
                </a:bodyPr>
                <a:lstStyle/>
                <a:p>
                  <a:pPr algn="ctr">
                    <a:spcBef>
                      <a:spcPct val="0"/>
                    </a:spcBef>
                    <a:defRPr/>
                  </a:pPr>
                  <a:endParaRPr lang="en-US" sz="2200" i="1" dirty="0">
                    <a:solidFill>
                      <a:prstClr val="white"/>
                    </a:solidFill>
                    <a:latin typeface="Cambria Math"/>
                  </a:endParaRPr>
                </a:p>
              </p:txBody>
            </p:sp>
            <p:sp>
              <p:nvSpPr>
                <p:cNvPr id="140" name="Title 1"/>
                <p:cNvSpPr txBox="1">
                  <a:spLocks/>
                </p:cNvSpPr>
                <p:nvPr/>
              </p:nvSpPr>
              <p:spPr>
                <a:xfrm>
                  <a:off x="6781800" y="5540208"/>
                  <a:ext cx="1029292" cy="4795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 anchorCtr="0">
                  <a:noAutofit/>
                </a:bodyPr>
                <a:lstStyle/>
                <a:p>
                  <a:pPr algn="ctr">
                    <a:spcBef>
                      <a:spcPct val="0"/>
                    </a:spcBef>
                    <a:defRPr/>
                  </a:pPr>
                  <a:endParaRPr lang="en-US" sz="2200" i="1" dirty="0">
                    <a:solidFill>
                      <a:prstClr val="white"/>
                    </a:solidFill>
                    <a:latin typeface="Cambria Math"/>
                  </a:endParaRPr>
                </a:p>
              </p:txBody>
            </p:sp>
            <p:sp>
              <p:nvSpPr>
                <p:cNvPr id="141" name="Title 1"/>
                <p:cNvSpPr txBox="1">
                  <a:spLocks/>
                </p:cNvSpPr>
                <p:nvPr/>
              </p:nvSpPr>
              <p:spPr>
                <a:xfrm>
                  <a:off x="8114708" y="5540208"/>
                  <a:ext cx="1029292" cy="4795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 anchorCtr="0">
                  <a:noAutofit/>
                </a:bodyPr>
                <a:lstStyle/>
                <a:p>
                  <a:pPr algn="ctr">
                    <a:spcBef>
                      <a:spcPct val="0"/>
                    </a:spcBef>
                    <a:defRPr/>
                  </a:pPr>
                  <a:endParaRPr lang="en-US" sz="2200" i="1" dirty="0">
                    <a:solidFill>
                      <a:prstClr val="white"/>
                    </a:solidFill>
                    <a:latin typeface="Cambria Math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Oval 124"/>
                <p:cNvSpPr/>
                <p:nvPr/>
              </p:nvSpPr>
              <p:spPr>
                <a:xfrm>
                  <a:off x="4677846" y="3713727"/>
                  <a:ext cx="1062314" cy="1086873"/>
                </a:xfrm>
                <a:prstGeom prst="ellipse">
                  <a:avLst/>
                </a:prstGeom>
                <a:solidFill>
                  <a:schemeClr val="accent5">
                    <a:lumMod val="50000"/>
                  </a:schemeClr>
                </a:solidFill>
                <a:ln w="508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(0,1)</m:t>
                        </m:r>
                      </m:oMath>
                    </m:oMathPara>
                  </a14:m>
                  <a:endParaRPr lang="en-GB" sz="2400" dirty="0">
                    <a:solidFill>
                      <a:prstClr val="white"/>
                    </a:solidFill>
                  </a:endParaRPr>
                </a:p>
              </p:txBody>
            </p:sp>
          </mc:Choice>
          <mc:Fallback xmlns="">
            <p:sp>
              <p:nvSpPr>
                <p:cNvPr id="125" name="Oval 1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7846" y="3713727"/>
                  <a:ext cx="1062314" cy="1086873"/>
                </a:xfrm>
                <a:prstGeom prst="ellipse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 w="50800"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6" name="Title 1"/>
            <p:cNvSpPr txBox="1">
              <a:spLocks/>
            </p:cNvSpPr>
            <p:nvPr/>
          </p:nvSpPr>
          <p:spPr>
            <a:xfrm>
              <a:off x="4648200" y="3781748"/>
              <a:ext cx="1197179" cy="678469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Autofit/>
            </a:bodyPr>
            <a:lstStyle/>
            <a:p>
              <a:pPr algn="ctr">
                <a:spcBef>
                  <a:spcPct val="0"/>
                </a:spcBef>
                <a:defRPr/>
              </a:pPr>
              <a:endParaRPr lang="en-US" sz="2200" dirty="0">
                <a:solidFill>
                  <a:prstClr val="white"/>
                </a:solidFill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7290667" y="3713727"/>
              <a:ext cx="1062314" cy="1086873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3200" b="1" dirty="0">
                  <a:solidFill>
                    <a:prstClr val="white"/>
                  </a:solidFill>
                </a:rPr>
                <a:t>. . .</a:t>
              </a:r>
            </a:p>
          </p:txBody>
        </p:sp>
        <p:sp>
          <p:nvSpPr>
            <p:cNvPr id="131" name="Title 1"/>
            <p:cNvSpPr txBox="1">
              <a:spLocks/>
            </p:cNvSpPr>
            <p:nvPr/>
          </p:nvSpPr>
          <p:spPr>
            <a:xfrm>
              <a:off x="7261021" y="3781748"/>
              <a:ext cx="1197179" cy="678469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Autofit/>
            </a:bodyPr>
            <a:lstStyle/>
            <a:p>
              <a:pPr algn="ctr">
                <a:spcBef>
                  <a:spcPct val="0"/>
                </a:spcBef>
                <a:defRPr/>
              </a:pPr>
              <a:endParaRPr lang="en-US" sz="2200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66" name="Straight Arrow Connector 65"/>
          <p:cNvCxnSpPr/>
          <p:nvPr/>
        </p:nvCxnSpPr>
        <p:spPr>
          <a:xfrm>
            <a:off x="1635912" y="2397441"/>
            <a:ext cx="4161492" cy="12741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 flipV="1">
            <a:off x="3429000" y="5862247"/>
            <a:ext cx="502976" cy="5153"/>
          </a:xfrm>
          <a:prstGeom prst="straightConnector1">
            <a:avLst/>
          </a:prstGeom>
          <a:ln w="635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2000" b="1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Bonsai – A Single, Short, Sparse Tree</a:t>
            </a: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1052736"/>
            <a:ext cx="9144000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800" dirty="0">
                <a:solidFill>
                  <a:prstClr val="white"/>
                </a:solidFill>
              </a:rPr>
              <a:t> </a:t>
            </a:r>
            <a:endParaRPr lang="en-US" sz="3200" dirty="0">
              <a:solidFill>
                <a:prstClr val="white"/>
              </a:solidFill>
              <a:latin typeface="Cambria Math"/>
            </a:endParaRPr>
          </a:p>
          <a:p>
            <a:pPr>
              <a:spcBef>
                <a:spcPct val="0"/>
              </a:spcBef>
              <a:defRPr/>
            </a:pPr>
            <a:endParaRPr lang="en-US" sz="2400" dirty="0">
              <a:solidFill>
                <a:prstClr val="white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2800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-436071" y="5099828"/>
                <a:ext cx="4442217" cy="13551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  <m:t>tanh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prstClr val="whit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1">
                                              <a:solidFill>
                                                <a:prstClr val="white"/>
                                              </a:solidFill>
                                              <a:latin typeface="Cambria Math"/>
                                            </a:rPr>
                                            <m:t>𝐯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1" i="1" smtClean="0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1" i="0" smtClean="0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  <m:t>𝐰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0" smtClean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acc>
                            </m:e>
                            <m:e>
                              <m:r>
                                <a:rPr lang="en-US" sz="2400" i="1">
                                  <a:solidFill>
                                    <a:prstClr val="white"/>
                                  </a:solidFill>
                                  <a:latin typeface="Cambria Math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  <m:t>tanh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prstClr val="whit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1">
                                              <a:solidFill>
                                                <a:prstClr val="white"/>
                                              </a:solidFill>
                                              <a:latin typeface="Cambria Math"/>
                                            </a:rPr>
                                            <m:t>𝐯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1" i="1" smtClean="0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1" i="0" smtClean="0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  <m:t>𝐰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0" smtClean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acc>
                            </m:e>
                            <m:e>
                              <m:r>
                                <a:rPr lang="en-US" sz="2400" i="1">
                                  <a:solidFill>
                                    <a:prstClr val="white"/>
                                  </a:solidFill>
                                  <a:latin typeface="Cambria Math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  <m:t>tanh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prstClr val="whit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1">
                                              <a:solidFill>
                                                <a:prstClr val="white"/>
                                              </a:solidFill>
                                              <a:latin typeface="Cambria Math"/>
                                            </a:rPr>
                                            <m:t>𝐯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1" i="1" smtClean="0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1" i="0" smtClean="0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  <m:t>𝐰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  <m:t>4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prstClr val="white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0" smtClean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acc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6071" y="5099828"/>
                <a:ext cx="4442217" cy="135517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/>
          <p:cNvCxnSpPr/>
          <p:nvPr/>
        </p:nvCxnSpPr>
        <p:spPr>
          <a:xfrm>
            <a:off x="1693183" y="2415184"/>
            <a:ext cx="2323038" cy="5251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623383" y="2443038"/>
            <a:ext cx="2392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Streaming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Projection 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4030047" y="3128920"/>
                <a:ext cx="4154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acc>
                    </m:oMath>
                  </m:oMathPara>
                </a14:m>
                <a:endParaRPr lang="en-US" sz="2400" b="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047" y="3128920"/>
                <a:ext cx="415498" cy="461665"/>
              </a:xfrm>
              <a:prstGeom prst="rect">
                <a:avLst/>
              </a:prstGeom>
              <a:blipFill rotWithShape="0">
                <a:blip r:embed="rId8"/>
                <a:stretch>
                  <a:fillRect t="-5263" r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itle 1"/>
              <p:cNvSpPr txBox="1">
                <a:spLocks/>
              </p:cNvSpPr>
              <p:nvPr/>
            </p:nvSpPr>
            <p:spPr>
              <a:xfrm>
                <a:off x="1216411" y="3357043"/>
                <a:ext cx="555315" cy="573033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7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411" y="3357043"/>
                <a:ext cx="555315" cy="57303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/>
          <p:cNvGrpSpPr/>
          <p:nvPr/>
        </p:nvGrpSpPr>
        <p:grpSpPr>
          <a:xfrm>
            <a:off x="1254912" y="1349068"/>
            <a:ext cx="381000" cy="1990252"/>
            <a:chOff x="1253195" y="1536863"/>
            <a:chExt cx="381000" cy="1990252"/>
          </a:xfrm>
        </p:grpSpPr>
        <p:grpSp>
          <p:nvGrpSpPr>
            <p:cNvPr id="72" name="Group 71"/>
            <p:cNvGrpSpPr/>
            <p:nvPr/>
          </p:nvGrpSpPr>
          <p:grpSpPr>
            <a:xfrm>
              <a:off x="1253195" y="1536863"/>
              <a:ext cx="381000" cy="1990252"/>
              <a:chOff x="304800" y="1295400"/>
              <a:chExt cx="381000" cy="1990252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304800" y="1295400"/>
                <a:ext cx="381000" cy="1990252"/>
              </a:xfrm>
              <a:prstGeom prst="rect">
                <a:avLst/>
              </a:prstGeom>
              <a:solidFill>
                <a:schemeClr val="accent5">
                  <a:lumMod val="50000"/>
                  <a:alpha val="0"/>
                </a:schemeClr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17112" y="1443530"/>
                <a:ext cx="141513" cy="157964"/>
              </a:xfrm>
              <a:prstGeom prst="rect">
                <a:avLst/>
              </a:prstGeom>
              <a:solidFill>
                <a:srgbClr val="FF1D1D"/>
              </a:solidFill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8" name="Rectangle 67"/>
            <p:cNvSpPr/>
            <p:nvPr/>
          </p:nvSpPr>
          <p:spPr>
            <a:xfrm>
              <a:off x="1371600" y="1975636"/>
              <a:ext cx="141513" cy="157964"/>
            </a:xfrm>
            <a:prstGeom prst="rect">
              <a:avLst/>
            </a:prstGeom>
            <a:solidFill>
              <a:srgbClr val="FF1D1D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371600" y="2585236"/>
              <a:ext cx="141513" cy="157964"/>
            </a:xfrm>
            <a:prstGeom prst="rect">
              <a:avLst/>
            </a:prstGeom>
            <a:solidFill>
              <a:srgbClr val="FF1D1D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1371600" y="2890036"/>
              <a:ext cx="141513" cy="157964"/>
            </a:xfrm>
            <a:prstGeom prst="rect">
              <a:avLst/>
            </a:prstGeom>
            <a:solidFill>
              <a:srgbClr val="FF1D1D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371600" y="3194836"/>
              <a:ext cx="141513" cy="157964"/>
            </a:xfrm>
            <a:prstGeom prst="rect">
              <a:avLst/>
            </a:prstGeom>
            <a:solidFill>
              <a:srgbClr val="FF1D1D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371600" y="2280436"/>
              <a:ext cx="141513" cy="157964"/>
            </a:xfrm>
            <a:prstGeom prst="rect">
              <a:avLst/>
            </a:prstGeom>
            <a:solidFill>
              <a:srgbClr val="FF1D1D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064545" y="1703166"/>
            <a:ext cx="381000" cy="1388550"/>
            <a:chOff x="4073902" y="1833911"/>
            <a:chExt cx="381000" cy="1388550"/>
          </a:xfrm>
        </p:grpSpPr>
        <p:sp>
          <p:nvSpPr>
            <p:cNvPr id="74" name="Rectangle 73"/>
            <p:cNvSpPr/>
            <p:nvPr/>
          </p:nvSpPr>
          <p:spPr>
            <a:xfrm>
              <a:off x="4073902" y="1833911"/>
              <a:ext cx="381000" cy="1388550"/>
            </a:xfrm>
            <a:prstGeom prst="rect">
              <a:avLst/>
            </a:prstGeom>
            <a:solidFill>
              <a:schemeClr val="accent5">
                <a:lumMod val="50000"/>
                <a:alpha val="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190999" y="1959520"/>
              <a:ext cx="141513" cy="157964"/>
            </a:xfrm>
            <a:prstGeom prst="rect">
              <a:avLst/>
            </a:prstGeom>
            <a:solidFill>
              <a:srgbClr val="FF1D1D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187983" y="2280436"/>
              <a:ext cx="141513" cy="157964"/>
            </a:xfrm>
            <a:prstGeom prst="rect">
              <a:avLst/>
            </a:prstGeom>
            <a:solidFill>
              <a:srgbClr val="FF1D1D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191000" y="2590800"/>
              <a:ext cx="141513" cy="157964"/>
            </a:xfrm>
            <a:prstGeom prst="rect">
              <a:avLst/>
            </a:prstGeom>
            <a:solidFill>
              <a:srgbClr val="FF1D1D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191000" y="2916925"/>
              <a:ext cx="141513" cy="157964"/>
            </a:xfrm>
            <a:prstGeom prst="rect">
              <a:avLst/>
            </a:prstGeom>
            <a:solidFill>
              <a:srgbClr val="FF1D1D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59" name="Straight Arrow Connector 58"/>
          <p:cNvCxnSpPr>
            <a:stCxn id="74" idx="3"/>
          </p:cNvCxnSpPr>
          <p:nvPr/>
        </p:nvCxnSpPr>
        <p:spPr>
          <a:xfrm>
            <a:off x="4445545" y="2397441"/>
            <a:ext cx="1351859" cy="12741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/>
          <p:cNvGrpSpPr/>
          <p:nvPr/>
        </p:nvGrpSpPr>
        <p:grpSpPr>
          <a:xfrm>
            <a:off x="1981200" y="4419600"/>
            <a:ext cx="1413437" cy="1053495"/>
            <a:chOff x="2170774" y="1309278"/>
            <a:chExt cx="1413437" cy="1053495"/>
          </a:xfrm>
        </p:grpSpPr>
        <p:sp>
          <p:nvSpPr>
            <p:cNvPr id="96" name="Rectangle 95"/>
            <p:cNvSpPr/>
            <p:nvPr/>
          </p:nvSpPr>
          <p:spPr>
            <a:xfrm>
              <a:off x="2170774" y="1309278"/>
              <a:ext cx="1413437" cy="1053495"/>
            </a:xfrm>
            <a:prstGeom prst="rect">
              <a:avLst/>
            </a:prstGeom>
            <a:solidFill>
              <a:schemeClr val="accent5">
                <a:lumMod val="50000"/>
                <a:alpha val="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2286000" y="1429741"/>
              <a:ext cx="141513" cy="157964"/>
            </a:xfrm>
            <a:prstGeom prst="rect">
              <a:avLst/>
            </a:prstGeom>
            <a:solidFill>
              <a:srgbClr val="FFF907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2438400" y="1899436"/>
              <a:ext cx="141513" cy="157964"/>
            </a:xfrm>
            <a:prstGeom prst="rect">
              <a:avLst/>
            </a:prstGeom>
            <a:solidFill>
              <a:srgbClr val="FFF907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287487" y="1734541"/>
              <a:ext cx="141513" cy="157964"/>
            </a:xfrm>
            <a:prstGeom prst="rect">
              <a:avLst/>
            </a:prstGeom>
            <a:solidFill>
              <a:srgbClr val="FFF907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2743200" y="2128036"/>
              <a:ext cx="141513" cy="157964"/>
            </a:xfrm>
            <a:prstGeom prst="rect">
              <a:avLst/>
            </a:prstGeom>
            <a:solidFill>
              <a:srgbClr val="FFF907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3287487" y="1447800"/>
              <a:ext cx="141513" cy="157964"/>
            </a:xfrm>
            <a:prstGeom prst="rect">
              <a:avLst/>
            </a:prstGeom>
            <a:solidFill>
              <a:srgbClr val="FFF907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2971800" y="1734541"/>
              <a:ext cx="141513" cy="157964"/>
            </a:xfrm>
            <a:prstGeom prst="rect">
              <a:avLst/>
            </a:prstGeom>
            <a:solidFill>
              <a:srgbClr val="FFF907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3287487" y="2133600"/>
              <a:ext cx="141513" cy="157964"/>
            </a:xfrm>
            <a:prstGeom prst="rect">
              <a:avLst/>
            </a:prstGeom>
            <a:solidFill>
              <a:srgbClr val="FFF907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5259751" y="5592632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(½,½)</a:t>
            </a:r>
          </a:p>
        </p:txBody>
      </p:sp>
    </p:spTree>
    <p:extLst>
      <p:ext uri="{BB962C8B-B14F-4D97-AF65-F5344CB8AC3E}">
        <p14:creationId xmlns:p14="http://schemas.microsoft.com/office/powerpoint/2010/main" val="265236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7037E-6 L 0.00886 -0.472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" y="-2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3" grpId="0"/>
      <p:bldP spid="8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81600"/>
            <a:ext cx="2883296" cy="3600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12440" y="-26437"/>
            <a:ext cx="9131559" cy="1371600"/>
          </a:xfrm>
        </p:spPr>
        <p:txBody>
          <a:bodyPr>
            <a:noAutofit/>
          </a:bodyPr>
          <a:lstStyle/>
          <a:p>
            <a:r>
              <a:rPr lang="en-US" sz="9400" dirty="0">
                <a:solidFill>
                  <a:schemeClr val="bg1"/>
                </a:solidFill>
              </a:rPr>
              <a:t>Bonsai &amp; ProtoNN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0" y="5334000"/>
            <a:ext cx="9220200" cy="1447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prstClr val="white"/>
                </a:solidFill>
                <a:ea typeface="+mj-ea"/>
                <a:cs typeface="+mj-cs"/>
              </a:rPr>
              <a:t>Resource Constrained Algorithms for Efficient Classification, Regression &amp; Ranking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7" t="7184" r="19167" b="-7184"/>
          <a:stretch/>
        </p:blipFill>
        <p:spPr>
          <a:xfrm>
            <a:off x="5148697" y="1657800"/>
            <a:ext cx="361430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26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The Internet of Things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90030" y="6457890"/>
            <a:ext cx="20393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Smart Appliances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65934" y="1066800"/>
            <a:ext cx="12875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Smart City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423" y="1252421"/>
            <a:ext cx="4448175" cy="14859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100" y="1470163"/>
            <a:ext cx="2767087" cy="1600279"/>
          </a:xfrm>
          <a:prstGeom prst="rect">
            <a:avLst/>
          </a:prstGeom>
        </p:spPr>
      </p:pic>
      <p:pic>
        <p:nvPicPr>
          <p:cNvPr id="40" name="Picture 2" descr="https://az742082.vo.msecnd.net/pub/tntuvxh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292" y="5775960"/>
            <a:ext cx="841216" cy="65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36284" y="4494310"/>
            <a:ext cx="2338455" cy="236369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2794" y="5777257"/>
            <a:ext cx="867975" cy="6762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38800" y="1409583"/>
            <a:ext cx="1190625" cy="11715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5835" y="5010452"/>
            <a:ext cx="2451613" cy="155448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97476" y="3202247"/>
            <a:ext cx="2745811" cy="1676400"/>
            <a:chOff x="97476" y="3202247"/>
            <a:chExt cx="2745811" cy="16764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9"/>
            <a:srcRect b="1037"/>
            <a:stretch/>
          </p:blipFill>
          <p:spPr>
            <a:xfrm>
              <a:off x="97476" y="3202247"/>
              <a:ext cx="2745811" cy="16764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 rot="18832541">
              <a:off x="536259" y="3665668"/>
              <a:ext cx="855683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SMART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 rot="2790614">
              <a:off x="1682070" y="3665669"/>
              <a:ext cx="790601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HOME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81886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Bonsai and ProtoNN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</a:rPr>
              <a:t> Learn models specifically tailored to fit in Kilobytes of RAM rather than compressing existing models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2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IN" sz="2800" dirty="0">
                <a:solidFill>
                  <a:schemeClr val="bg1"/>
                </a:solidFill>
              </a:rPr>
              <a:t>Sparsely </a:t>
            </a:r>
            <a:r>
              <a:rPr lang="en-US" sz="2800" dirty="0">
                <a:solidFill>
                  <a:schemeClr val="bg1"/>
                </a:solidFill>
              </a:rPr>
              <a:t>project datapoints into a low-dimensional subspace to reduce model size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2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</a:rPr>
              <a:t> Jointly learn the sparse projection and model parameters to optimally utilize budget and maximize accuracy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2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</a:rPr>
              <a:t> Can deliver almost the same accuracy as models that take up to a GB of RAM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2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</a:rPr>
              <a:t> Make predictions in milliseconds using millijoules of energy</a:t>
            </a:r>
          </a:p>
        </p:txBody>
      </p:sp>
    </p:spTree>
    <p:extLst>
      <p:ext uri="{BB962C8B-B14F-4D97-AF65-F5344CB8AC3E}">
        <p14:creationId xmlns:p14="http://schemas.microsoft.com/office/powerpoint/2010/main" val="29749184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Prediction on loT Devices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 Might be preferable in scenarios with concerns about bandwidth, latency &amp; privacy/security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 Seeing AI, HAMS, Jubilee, Agrikites, </a:t>
            </a:r>
            <a:r>
              <a:rPr lang="en-US" sz="3200" i="1" dirty="0">
                <a:solidFill>
                  <a:schemeClr val="bg1"/>
                </a:solidFill>
              </a:rPr>
              <a:t>etc.</a:t>
            </a:r>
            <a:endParaRPr lang="en-US" sz="3200" dirty="0">
              <a:solidFill>
                <a:schemeClr val="bg1"/>
              </a:solidFill>
            </a:endParaRP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 Might be of interest to device manufacturers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 Cheaper devices, smaller form factors, longer battery life, </a:t>
            </a:r>
            <a:r>
              <a:rPr lang="en-US" sz="3200" i="1" dirty="0">
                <a:solidFill>
                  <a:schemeClr val="bg1"/>
                </a:solidFill>
              </a:rPr>
              <a:t>etc.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i="1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 Might be of interested to cloud providers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 Differentiating ML services: ML on the edge, data throttling, </a:t>
            </a:r>
            <a:r>
              <a:rPr lang="en-US" sz="3200" i="1" dirty="0">
                <a:solidFill>
                  <a:schemeClr val="bg1"/>
                </a:solidFill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0183131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228600" y="4729870"/>
            <a:ext cx="3526204" cy="126855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35835" y="1118095"/>
            <a:ext cx="9144000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2800" dirty="0">
              <a:solidFill>
                <a:schemeClr val="bg1"/>
              </a:solidFill>
              <a:ea typeface="+mj-ea"/>
              <a:cs typeface="+mj-c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309936" y="74115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ProtoNN</a:t>
            </a:r>
          </a:p>
        </p:txBody>
      </p:sp>
      <p:sp>
        <p:nvSpPr>
          <p:cNvPr id="6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-625345" y="1371600"/>
            <a:ext cx="8559409" cy="4504227"/>
            <a:chOff x="-467228" y="2667000"/>
            <a:chExt cx="8032005" cy="38789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Rectangle 107"/>
                <p:cNvSpPr/>
                <p:nvPr/>
              </p:nvSpPr>
              <p:spPr>
                <a:xfrm>
                  <a:off x="-467228" y="5598173"/>
                  <a:ext cx="5044735" cy="94777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r>
                          <a:rPr lang="en-US" sz="2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)=</m:t>
                        </m:r>
                        <m:nary>
                          <m:naryPr>
                            <m:chr m:val="∑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sz="2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𝐛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en-US" sz="2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sup>
                            </m:s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⁡</m:t>
                            </m:r>
                          </m:e>
                        </m:nary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8" name="Rectangle 10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67228" y="5598173"/>
                  <a:ext cx="5044735" cy="94777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Group 7"/>
            <p:cNvGrpSpPr/>
            <p:nvPr/>
          </p:nvGrpSpPr>
          <p:grpSpPr>
            <a:xfrm>
              <a:off x="381000" y="2667000"/>
              <a:ext cx="7183777" cy="1968659"/>
              <a:chOff x="381000" y="2667000"/>
              <a:chExt cx="7183777" cy="1968659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381000" y="2667000"/>
                <a:ext cx="3293505" cy="1968659"/>
                <a:chOff x="2032000" y="719666"/>
                <a:chExt cx="8313287" cy="617779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135" name="Chart 134"/>
                    <p:cNvGraphicFramePr/>
                    <p:nvPr>
                      <p:extLst/>
                    </p:nvPr>
                  </p:nvGraphicFramePr>
                  <p:xfrm>
                    <a:off x="2032000" y="719666"/>
                    <a:ext cx="8313287" cy="6177798"/>
                  </p:xfrm>
                  <a:graphic>
                    <a:graphicData uri="http://schemas.openxmlformats.org/drawingml/2006/chart">
                      <c:chart xmlns:c="http://schemas.openxmlformats.org/drawingml/2006/chart" xmlns:r="http://schemas.openxmlformats.org/officeDocument/2006/relationships" r:id="rId4"/>
                    </a:graphicData>
                  </a:graphic>
                </p:graphicFrame>
              </mc:Choice>
              <mc:Fallback xmlns="">
                <p:graphicFrame>
                  <p:nvGraphicFramePr>
                    <p:cNvPr id="135" name="Chart 134"/>
                    <p:cNvGraphicFramePr/>
                    <p:nvPr>
                      <p:extLst>
                        <p:ext uri="{D42A27DB-BD31-4B8C-83A1-F6EECF244321}">
                          <p14:modId xmlns:p14="http://schemas.microsoft.com/office/powerpoint/2010/main" val="550728064"/>
                        </p:ext>
                      </p:extLst>
                    </p:nvPr>
                  </p:nvGraphicFramePr>
                  <p:xfrm>
                    <a:off x="2032000" y="719666"/>
                    <a:ext cx="8313287" cy="6177798"/>
                  </p:xfrm>
                  <a:graphic>
                    <a:graphicData uri="http://schemas.openxmlformats.org/drawingml/2006/chart">
                      <c:chart xmlns:c="http://schemas.openxmlformats.org/drawingml/2006/chart" xmlns:r="http://schemas.openxmlformats.org/officeDocument/2006/relationships" r:id="rId5"/>
                    </a:graphicData>
                  </a:graphic>
                </p:graphicFrame>
              </mc:Fallback>
            </mc:AlternateContent>
            <p:pic>
              <p:nvPicPr>
                <p:cNvPr id="136" name="Picture 2" descr="Image result for apple 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07988" y="2246804"/>
                  <a:ext cx="313005" cy="3466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7" name="Picture 136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03566" y="2145632"/>
                  <a:ext cx="459862" cy="427827"/>
                </a:xfrm>
                <a:prstGeom prst="rect">
                  <a:avLst/>
                </a:prstGeom>
              </p:spPr>
            </p:pic>
            <p:pic>
              <p:nvPicPr>
                <p:cNvPr id="138" name="Picture 137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58698" y="2553518"/>
                  <a:ext cx="433291" cy="403108"/>
                </a:xfrm>
                <a:prstGeom prst="rect">
                  <a:avLst/>
                </a:prstGeom>
              </p:spPr>
            </p:pic>
            <p:pic>
              <p:nvPicPr>
                <p:cNvPr id="139" name="Picture 138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80018" y="2376573"/>
                  <a:ext cx="488205" cy="454198"/>
                </a:xfrm>
                <a:prstGeom prst="rect">
                  <a:avLst/>
                </a:prstGeom>
              </p:spPr>
            </p:pic>
            <p:pic>
              <p:nvPicPr>
                <p:cNvPr id="140" name="Picture 139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35147" y="2993223"/>
                  <a:ext cx="444755" cy="413772"/>
                </a:xfrm>
                <a:prstGeom prst="rect">
                  <a:avLst/>
                </a:prstGeom>
              </p:spPr>
            </p:pic>
            <p:pic>
              <p:nvPicPr>
                <p:cNvPr id="141" name="Picture 140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55249" y="2036677"/>
                  <a:ext cx="433291" cy="403108"/>
                </a:xfrm>
                <a:prstGeom prst="rect">
                  <a:avLst/>
                </a:prstGeom>
              </p:spPr>
            </p:pic>
            <p:pic>
              <p:nvPicPr>
                <p:cNvPr id="142" name="Picture 141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92326" y="1729694"/>
                  <a:ext cx="505656" cy="470433"/>
                </a:xfrm>
                <a:prstGeom prst="rect">
                  <a:avLst/>
                </a:prstGeom>
              </p:spPr>
            </p:pic>
            <p:pic>
              <p:nvPicPr>
                <p:cNvPr id="143" name="Picture 2" descr="Image result for apple 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63337" y="2426789"/>
                  <a:ext cx="319455" cy="3537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4" name="Picture 2" descr="Image result for apple 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62666" y="3163598"/>
                  <a:ext cx="359339" cy="39793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5" name="Picture 2" descr="Image result for apple 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52433" y="1837515"/>
                  <a:ext cx="376645" cy="4170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6" name="Picture 2" descr="Image result for apple 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77481" y="3284911"/>
                  <a:ext cx="376645" cy="4170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3" name="Picture 2" descr="Image result for apple 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7494" y="2791798"/>
                  <a:ext cx="376645" cy="4170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85" name="TextBox 84"/>
              <p:cNvSpPr txBox="1"/>
              <p:nvPr/>
            </p:nvSpPr>
            <p:spPr>
              <a:xfrm>
                <a:off x="4143777" y="3062659"/>
                <a:ext cx="173348" cy="3975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3804482" y="3657532"/>
                <a:ext cx="1372039" cy="7156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Sparse </a:t>
                </a: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Projection</a:t>
                </a:r>
                <a:endParaRPr lang="en-US" sz="2400" dirty="0"/>
              </a:p>
            </p:txBody>
          </p:sp>
          <p:sp>
            <p:nvSpPr>
              <p:cNvPr id="87" name="Cube 86"/>
              <p:cNvSpPr/>
              <p:nvPr/>
            </p:nvSpPr>
            <p:spPr>
              <a:xfrm>
                <a:off x="2105282" y="3307419"/>
                <a:ext cx="314213" cy="222956"/>
              </a:xfrm>
              <a:prstGeom prst="cub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x</a:t>
                </a:r>
                <a:endParaRPr lang="en-I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7391429" y="4136460"/>
                <a:ext cx="173348" cy="3975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sz="2400" dirty="0"/>
              </a:p>
            </p:txBody>
          </p:sp>
        </p:grpSp>
      </p:grpSp>
      <p:cxnSp>
        <p:nvCxnSpPr>
          <p:cNvPr id="64" name="Straight Arrow Connector 63"/>
          <p:cNvCxnSpPr>
            <a:stCxn id="135" idx="3"/>
          </p:cNvCxnSpPr>
          <p:nvPr/>
        </p:nvCxnSpPr>
        <p:spPr>
          <a:xfrm flipV="1">
            <a:off x="3788346" y="2497354"/>
            <a:ext cx="1850454" cy="17246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7303641" y="3539597"/>
            <a:ext cx="16055" cy="880003"/>
          </a:xfrm>
          <a:prstGeom prst="straightConnector1">
            <a:avLst/>
          </a:prstGeom>
          <a:ln w="63500"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3926857" y="5386920"/>
            <a:ext cx="1462131" cy="1"/>
          </a:xfrm>
          <a:prstGeom prst="straightConnector1">
            <a:avLst/>
          </a:prstGeom>
          <a:ln w="63500"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/>
          <p:cNvGrpSpPr/>
          <p:nvPr/>
        </p:nvGrpSpPr>
        <p:grpSpPr>
          <a:xfrm>
            <a:off x="3974184" y="1475001"/>
            <a:ext cx="1284804" cy="824257"/>
            <a:chOff x="2170774" y="1309278"/>
            <a:chExt cx="1413437" cy="1053495"/>
          </a:xfrm>
        </p:grpSpPr>
        <p:sp>
          <p:nvSpPr>
            <p:cNvPr id="66" name="Rectangle 65"/>
            <p:cNvSpPr/>
            <p:nvPr/>
          </p:nvSpPr>
          <p:spPr>
            <a:xfrm>
              <a:off x="2170774" y="1309278"/>
              <a:ext cx="1413437" cy="1053495"/>
            </a:xfrm>
            <a:prstGeom prst="rect">
              <a:avLst/>
            </a:prstGeom>
            <a:solidFill>
              <a:schemeClr val="accent5">
                <a:lumMod val="50000"/>
                <a:alpha val="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286000" y="1429741"/>
              <a:ext cx="141513" cy="157964"/>
            </a:xfrm>
            <a:prstGeom prst="rect">
              <a:avLst/>
            </a:prstGeom>
            <a:solidFill>
              <a:srgbClr val="FFF907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438400" y="1899436"/>
              <a:ext cx="141513" cy="157964"/>
            </a:xfrm>
            <a:prstGeom prst="rect">
              <a:avLst/>
            </a:prstGeom>
            <a:solidFill>
              <a:srgbClr val="FFF907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287487" y="1734541"/>
              <a:ext cx="141513" cy="157964"/>
            </a:xfrm>
            <a:prstGeom prst="rect">
              <a:avLst/>
            </a:prstGeom>
            <a:solidFill>
              <a:srgbClr val="FFF907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743200" y="2128036"/>
              <a:ext cx="141513" cy="157964"/>
            </a:xfrm>
            <a:prstGeom prst="rect">
              <a:avLst/>
            </a:prstGeom>
            <a:solidFill>
              <a:srgbClr val="FFF907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287487" y="1447800"/>
              <a:ext cx="141513" cy="157964"/>
            </a:xfrm>
            <a:prstGeom prst="rect">
              <a:avLst/>
            </a:prstGeom>
            <a:solidFill>
              <a:srgbClr val="FFF907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2971800" y="1734541"/>
              <a:ext cx="141513" cy="157964"/>
            </a:xfrm>
            <a:prstGeom prst="rect">
              <a:avLst/>
            </a:prstGeom>
            <a:solidFill>
              <a:srgbClr val="FFF907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287487" y="2133600"/>
              <a:ext cx="141513" cy="157964"/>
            </a:xfrm>
            <a:prstGeom prst="rect">
              <a:avLst/>
            </a:prstGeom>
            <a:solidFill>
              <a:srgbClr val="FFF907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158" name="Chart 157"/>
          <p:cNvGraphicFramePr/>
          <p:nvPr>
            <p:extLst/>
          </p:nvPr>
        </p:nvGraphicFramePr>
        <p:xfrm>
          <a:off x="5486400" y="1371600"/>
          <a:ext cx="3507341" cy="22892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159" name="Oval 158"/>
          <p:cNvSpPr/>
          <p:nvPr/>
        </p:nvSpPr>
        <p:spPr>
          <a:xfrm>
            <a:off x="6271923" y="2827618"/>
            <a:ext cx="125835" cy="1174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6687060" y="2639918"/>
            <a:ext cx="125835" cy="1174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1" name="Oval 160"/>
          <p:cNvSpPr/>
          <p:nvPr/>
        </p:nvSpPr>
        <p:spPr>
          <a:xfrm>
            <a:off x="6928594" y="2757363"/>
            <a:ext cx="125835" cy="1174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2" name="Oval 161"/>
          <p:cNvSpPr/>
          <p:nvPr/>
        </p:nvSpPr>
        <p:spPr>
          <a:xfrm>
            <a:off x="6660606" y="2886340"/>
            <a:ext cx="125835" cy="1174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4" name="Oval 163"/>
          <p:cNvSpPr/>
          <p:nvPr/>
        </p:nvSpPr>
        <p:spPr>
          <a:xfrm>
            <a:off x="6991511" y="2933611"/>
            <a:ext cx="125835" cy="1174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Oval 164"/>
          <p:cNvSpPr/>
          <p:nvPr/>
        </p:nvSpPr>
        <p:spPr>
          <a:xfrm>
            <a:off x="7193861" y="2768895"/>
            <a:ext cx="125835" cy="1174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Oval 165"/>
          <p:cNvSpPr/>
          <p:nvPr/>
        </p:nvSpPr>
        <p:spPr>
          <a:xfrm>
            <a:off x="8106483" y="2806482"/>
            <a:ext cx="125835" cy="11744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7" name="Oval 166"/>
          <p:cNvSpPr/>
          <p:nvPr/>
        </p:nvSpPr>
        <p:spPr>
          <a:xfrm>
            <a:off x="7696154" y="2954160"/>
            <a:ext cx="125835" cy="11744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Oval 167"/>
          <p:cNvSpPr/>
          <p:nvPr/>
        </p:nvSpPr>
        <p:spPr>
          <a:xfrm>
            <a:off x="7443113" y="2777992"/>
            <a:ext cx="125835" cy="11744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Oval 168"/>
          <p:cNvSpPr/>
          <p:nvPr/>
        </p:nvSpPr>
        <p:spPr>
          <a:xfrm>
            <a:off x="7898504" y="2860026"/>
            <a:ext cx="125835" cy="11744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Oval 169"/>
          <p:cNvSpPr/>
          <p:nvPr/>
        </p:nvSpPr>
        <p:spPr>
          <a:xfrm>
            <a:off x="7695830" y="2719269"/>
            <a:ext cx="125835" cy="11744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Oval 170"/>
          <p:cNvSpPr/>
          <p:nvPr/>
        </p:nvSpPr>
        <p:spPr>
          <a:xfrm>
            <a:off x="8169400" y="2989988"/>
            <a:ext cx="125835" cy="11744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Rectangle 171"/>
          <p:cNvSpPr/>
          <p:nvPr/>
        </p:nvSpPr>
        <p:spPr>
          <a:xfrm>
            <a:off x="7499121" y="2903764"/>
            <a:ext cx="182913" cy="1724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x</a:t>
            </a:r>
            <a:endParaRPr lang="en-IN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3" name="Ink 172"/>
              <p14:cNvContentPartPr/>
              <p14:nvPr/>
            </p14:nvContentPartPr>
            <p14:xfrm>
              <a:off x="7538345" y="2933640"/>
              <a:ext cx="101452" cy="38160"/>
            </p14:xfrm>
          </p:contentPart>
        </mc:Choice>
        <mc:Fallback xmlns="">
          <p:pic>
            <p:nvPicPr>
              <p:cNvPr id="173" name="Ink 172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532229" y="2927462"/>
                <a:ext cx="113684" cy="50517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74" name="Chart 173"/>
          <p:cNvGraphicFramePr/>
          <p:nvPr>
            <p:extLst/>
          </p:nvPr>
        </p:nvGraphicFramePr>
        <p:xfrm>
          <a:off x="5470345" y="4261897"/>
          <a:ext cx="3507341" cy="22892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sp>
        <p:nvSpPr>
          <p:cNvPr id="175" name="Oval 174"/>
          <p:cNvSpPr/>
          <p:nvPr/>
        </p:nvSpPr>
        <p:spPr>
          <a:xfrm>
            <a:off x="6255868" y="5717915"/>
            <a:ext cx="125835" cy="1174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/>
          <p:cNvSpPr/>
          <p:nvPr/>
        </p:nvSpPr>
        <p:spPr>
          <a:xfrm>
            <a:off x="6671005" y="5530215"/>
            <a:ext cx="125835" cy="1174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Oval 176"/>
          <p:cNvSpPr/>
          <p:nvPr/>
        </p:nvSpPr>
        <p:spPr>
          <a:xfrm>
            <a:off x="6912539" y="5647660"/>
            <a:ext cx="125835" cy="1174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Oval 177"/>
          <p:cNvSpPr/>
          <p:nvPr/>
        </p:nvSpPr>
        <p:spPr>
          <a:xfrm>
            <a:off x="6644551" y="5776637"/>
            <a:ext cx="125835" cy="1174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9" name="Oval 178"/>
          <p:cNvSpPr/>
          <p:nvPr/>
        </p:nvSpPr>
        <p:spPr>
          <a:xfrm>
            <a:off x="6975456" y="5823908"/>
            <a:ext cx="125835" cy="1174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0" name="Oval 179"/>
          <p:cNvSpPr/>
          <p:nvPr/>
        </p:nvSpPr>
        <p:spPr>
          <a:xfrm>
            <a:off x="7177806" y="5659192"/>
            <a:ext cx="125835" cy="1174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1" name="Oval 180"/>
          <p:cNvSpPr/>
          <p:nvPr/>
        </p:nvSpPr>
        <p:spPr>
          <a:xfrm>
            <a:off x="8090428" y="5696779"/>
            <a:ext cx="125835" cy="11744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2" name="Oval 181"/>
          <p:cNvSpPr/>
          <p:nvPr/>
        </p:nvSpPr>
        <p:spPr>
          <a:xfrm>
            <a:off x="7680099" y="5844457"/>
            <a:ext cx="125835" cy="11744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Oval 182"/>
          <p:cNvSpPr/>
          <p:nvPr/>
        </p:nvSpPr>
        <p:spPr>
          <a:xfrm>
            <a:off x="7427058" y="5668289"/>
            <a:ext cx="125835" cy="11744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Oval 183"/>
          <p:cNvSpPr/>
          <p:nvPr/>
        </p:nvSpPr>
        <p:spPr>
          <a:xfrm>
            <a:off x="7882449" y="5750323"/>
            <a:ext cx="125835" cy="11744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5" name="Oval 184"/>
          <p:cNvSpPr/>
          <p:nvPr/>
        </p:nvSpPr>
        <p:spPr>
          <a:xfrm>
            <a:off x="7679775" y="5609566"/>
            <a:ext cx="125835" cy="11744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6" name="Oval 185"/>
          <p:cNvSpPr/>
          <p:nvPr/>
        </p:nvSpPr>
        <p:spPr>
          <a:xfrm>
            <a:off x="8153345" y="5880285"/>
            <a:ext cx="125835" cy="11744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Rectangle 186"/>
          <p:cNvSpPr/>
          <p:nvPr/>
        </p:nvSpPr>
        <p:spPr>
          <a:xfrm>
            <a:off x="7483066" y="5794061"/>
            <a:ext cx="182913" cy="1724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x</a:t>
            </a:r>
            <a:endParaRPr lang="en-IN" sz="1400" dirty="0">
              <a:solidFill>
                <a:schemeClr val="tx1"/>
              </a:solidFill>
            </a:endParaRPr>
          </a:p>
        </p:txBody>
      </p:sp>
      <p:sp>
        <p:nvSpPr>
          <p:cNvPr id="188" name="Oval 187"/>
          <p:cNvSpPr/>
          <p:nvPr/>
        </p:nvSpPr>
        <p:spPr>
          <a:xfrm>
            <a:off x="6835501" y="5721019"/>
            <a:ext cx="125835" cy="1174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9" name="Oval 188"/>
          <p:cNvSpPr/>
          <p:nvPr/>
        </p:nvSpPr>
        <p:spPr>
          <a:xfrm>
            <a:off x="6522861" y="5717914"/>
            <a:ext cx="125835" cy="1174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Oval 190"/>
          <p:cNvSpPr/>
          <p:nvPr/>
        </p:nvSpPr>
        <p:spPr>
          <a:xfrm>
            <a:off x="7744498" y="5730906"/>
            <a:ext cx="125835" cy="117445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298418" y="5730735"/>
                <a:ext cx="33085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8418" y="5730735"/>
                <a:ext cx="330857" cy="338554"/>
              </a:xfrm>
              <a:prstGeom prst="rect">
                <a:avLst/>
              </a:prstGeom>
              <a:blipFill>
                <a:blip r:embed="rId18"/>
                <a:stretch>
                  <a:fillRect r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Rectangle 194"/>
              <p:cNvSpPr/>
              <p:nvPr/>
            </p:nvSpPr>
            <p:spPr>
              <a:xfrm>
                <a:off x="6688337" y="5776636"/>
                <a:ext cx="33085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5" name="Rectangle 1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337" y="5776636"/>
                <a:ext cx="330857" cy="338554"/>
              </a:xfrm>
              <a:prstGeom prst="rect">
                <a:avLst/>
              </a:prstGeom>
              <a:blipFill>
                <a:blip r:embed="rId19"/>
                <a:stretch>
                  <a:fillRect r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6" name="Ink 195"/>
              <p14:cNvContentPartPr/>
              <p14:nvPr/>
            </p14:nvContentPartPr>
            <p14:xfrm>
              <a:off x="7523796" y="5811329"/>
              <a:ext cx="101452" cy="3816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517680" y="5805151"/>
                <a:ext cx="113684" cy="50517"/>
              </a:xfrm>
              <a:prstGeom prst="rect">
                <a:avLst/>
              </a:prstGeom>
            </p:spPr>
          </p:pic>
        </mc:Fallback>
      </mc:AlternateContent>
      <p:sp>
        <p:nvSpPr>
          <p:cNvPr id="197" name="TextBox 196"/>
          <p:cNvSpPr txBox="1"/>
          <p:nvPr/>
        </p:nvSpPr>
        <p:spPr>
          <a:xfrm>
            <a:off x="3977923" y="4902481"/>
            <a:ext cx="1459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Prediction</a:t>
            </a:r>
            <a:endParaRPr lang="en-US" sz="2400" dirty="0"/>
          </a:p>
        </p:txBody>
      </p:sp>
      <p:sp>
        <p:nvSpPr>
          <p:cNvPr id="198" name="TextBox 197"/>
          <p:cNvSpPr txBox="1"/>
          <p:nvPr/>
        </p:nvSpPr>
        <p:spPr>
          <a:xfrm>
            <a:off x="5772414" y="3730553"/>
            <a:ext cx="1547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Prototypes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37775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Benchmarking Existing ML Algorithms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1105210"/>
            <a:ext cx="9372599" cy="541178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150"/>
              </a:spcBef>
              <a:spcAft>
                <a:spcPts val="100"/>
              </a:spcAft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 Gradient Boosted Decision Trees </a:t>
            </a:r>
            <a:r>
              <a:rPr lang="en-US" sz="2200" dirty="0">
                <a:solidFill>
                  <a:schemeClr val="bg1"/>
                </a:solidFill>
              </a:rPr>
              <a:t>[Friedman </a:t>
            </a:r>
            <a:r>
              <a:rPr lang="en-US" sz="2200" i="1" dirty="0">
                <a:solidFill>
                  <a:schemeClr val="bg1"/>
                </a:solidFill>
              </a:rPr>
              <a:t>et al.</a:t>
            </a:r>
            <a:r>
              <a:rPr lang="en-US" sz="2200" dirty="0">
                <a:solidFill>
                  <a:schemeClr val="bg1"/>
                </a:solidFill>
              </a:rPr>
              <a:t> Ann Stat 01]</a:t>
            </a:r>
          </a:p>
          <a:p>
            <a:pPr>
              <a:lnSpc>
                <a:spcPct val="150000"/>
              </a:lnSpc>
              <a:spcBef>
                <a:spcPts val="150"/>
              </a:spcBef>
              <a:spcAft>
                <a:spcPts val="100"/>
              </a:spcAft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 Tree Ensemble Pruning </a:t>
            </a:r>
            <a:r>
              <a:rPr lang="en-US" sz="2400" dirty="0">
                <a:solidFill>
                  <a:schemeClr val="bg1"/>
                </a:solidFill>
              </a:rPr>
              <a:t>[Dekel </a:t>
            </a:r>
            <a:r>
              <a:rPr lang="en-US" sz="2400" i="1" dirty="0">
                <a:solidFill>
                  <a:schemeClr val="bg1"/>
                </a:solidFill>
              </a:rPr>
              <a:t>et al.]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spcBef>
                <a:spcPts val="150"/>
              </a:spcBef>
              <a:spcAft>
                <a:spcPts val="100"/>
              </a:spcAft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 Neural Network Pruning </a:t>
            </a:r>
            <a:r>
              <a:rPr lang="en-US" sz="2400" dirty="0">
                <a:solidFill>
                  <a:schemeClr val="bg1"/>
                </a:solidFill>
              </a:rPr>
              <a:t>[Han </a:t>
            </a:r>
            <a:r>
              <a:rPr lang="en-US" sz="2400" i="1" dirty="0">
                <a:solidFill>
                  <a:schemeClr val="bg1"/>
                </a:solidFill>
              </a:rPr>
              <a:t>et al.</a:t>
            </a:r>
            <a:r>
              <a:rPr lang="en-US" sz="2400" dirty="0">
                <a:solidFill>
                  <a:schemeClr val="bg1"/>
                </a:solidFill>
              </a:rPr>
              <a:t> ICLR 16]</a:t>
            </a:r>
          </a:p>
          <a:p>
            <a:pPr>
              <a:lnSpc>
                <a:spcPct val="150000"/>
              </a:lnSpc>
              <a:spcBef>
                <a:spcPts val="150"/>
              </a:spcBef>
              <a:spcAft>
                <a:spcPts val="100"/>
              </a:spcAft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 Decision Jungles </a:t>
            </a:r>
            <a:r>
              <a:rPr lang="en-US" sz="2400" dirty="0">
                <a:solidFill>
                  <a:schemeClr val="bg1"/>
                </a:solidFill>
              </a:rPr>
              <a:t>[</a:t>
            </a:r>
            <a:r>
              <a:rPr lang="en-US" sz="2400" dirty="0">
                <a:solidFill>
                  <a:prstClr val="white"/>
                </a:solidFill>
              </a:rPr>
              <a:t>Shotton </a:t>
            </a:r>
            <a:r>
              <a:rPr lang="en-US" sz="2400" i="1" dirty="0">
                <a:solidFill>
                  <a:prstClr val="white"/>
                </a:solidFill>
              </a:rPr>
              <a:t>et al.</a:t>
            </a:r>
            <a:r>
              <a:rPr lang="en-US" sz="2400" dirty="0">
                <a:solidFill>
                  <a:prstClr val="white"/>
                </a:solidFill>
              </a:rPr>
              <a:t> NIPS 13</a:t>
            </a:r>
            <a:r>
              <a:rPr lang="en-US" sz="2400" dirty="0">
                <a:solidFill>
                  <a:schemeClr val="bg1"/>
                </a:solidFill>
              </a:rPr>
              <a:t>]</a:t>
            </a:r>
          </a:p>
          <a:p>
            <a:pPr>
              <a:lnSpc>
                <a:spcPct val="150000"/>
              </a:lnSpc>
              <a:spcBef>
                <a:spcPts val="150"/>
              </a:spcBef>
              <a:spcAft>
                <a:spcPts val="100"/>
              </a:spcAft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 Local Deep Kernel Learning </a:t>
            </a:r>
            <a:r>
              <a:rPr lang="en-US" sz="2400" dirty="0">
                <a:solidFill>
                  <a:schemeClr val="bg1"/>
                </a:solidFill>
              </a:rPr>
              <a:t>[Jose </a:t>
            </a:r>
            <a:r>
              <a:rPr lang="en-US" sz="2400" i="1" dirty="0">
                <a:solidFill>
                  <a:schemeClr val="bg1"/>
                </a:solidFill>
              </a:rPr>
              <a:t>et al.</a:t>
            </a:r>
            <a:r>
              <a:rPr lang="en-US" sz="2400" dirty="0">
                <a:solidFill>
                  <a:schemeClr val="bg1"/>
                </a:solidFill>
              </a:rPr>
              <a:t> ICML 13]</a:t>
            </a:r>
          </a:p>
          <a:p>
            <a:pPr>
              <a:lnSpc>
                <a:spcPct val="150000"/>
              </a:lnSpc>
              <a:spcBef>
                <a:spcPts val="150"/>
              </a:spcBef>
              <a:spcAft>
                <a:spcPts val="100"/>
              </a:spcAft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 Stochastic Neighbor Compression </a:t>
            </a:r>
            <a:r>
              <a:rPr lang="en-US" sz="2400" dirty="0">
                <a:solidFill>
                  <a:schemeClr val="bg1"/>
                </a:solidFill>
              </a:rPr>
              <a:t>[Kusner </a:t>
            </a:r>
            <a:r>
              <a:rPr lang="en-US" sz="2400" i="1" dirty="0">
                <a:solidFill>
                  <a:schemeClr val="bg1"/>
                </a:solidFill>
              </a:rPr>
              <a:t>et al. </a:t>
            </a:r>
            <a:r>
              <a:rPr lang="en-US" sz="2400" dirty="0">
                <a:solidFill>
                  <a:schemeClr val="bg1"/>
                </a:solidFill>
              </a:rPr>
              <a:t> ICML 14]</a:t>
            </a:r>
          </a:p>
          <a:p>
            <a:pPr>
              <a:lnSpc>
                <a:spcPct val="150000"/>
              </a:lnSpc>
              <a:spcBef>
                <a:spcPts val="150"/>
              </a:spcBef>
              <a:spcAft>
                <a:spcPts val="100"/>
              </a:spcAft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prstClr val="white"/>
                </a:solidFill>
              </a:rPr>
              <a:t>Feature-Budgeted Random Forest </a:t>
            </a:r>
            <a:r>
              <a:rPr lang="en-US" sz="2400" dirty="0">
                <a:solidFill>
                  <a:prstClr val="white"/>
                </a:solidFill>
              </a:rPr>
              <a:t>[Nan </a:t>
            </a:r>
            <a:r>
              <a:rPr lang="en-US" sz="2400" i="1" dirty="0">
                <a:solidFill>
                  <a:prstClr val="white"/>
                </a:solidFill>
              </a:rPr>
              <a:t>et al. </a:t>
            </a:r>
            <a:r>
              <a:rPr lang="en-US" sz="2400" dirty="0">
                <a:solidFill>
                  <a:prstClr val="white"/>
                </a:solidFill>
              </a:rPr>
              <a:t>ICML 15]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spcBef>
                <a:spcPts val="150"/>
              </a:spcBef>
              <a:spcAft>
                <a:spcPts val="100"/>
              </a:spcAft>
              <a:defRPr/>
            </a:pP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0626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Benchmarking Existing ML Algorithms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6200" y="1143000"/>
            <a:ext cx="9067800" cy="5257800"/>
            <a:chOff x="76200" y="1143000"/>
            <a:chExt cx="8686800" cy="4800600"/>
          </a:xfrm>
        </p:grpSpPr>
        <p:pic>
          <p:nvPicPr>
            <p:cNvPr id="3" name="Picture 2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" y="1143000"/>
              <a:ext cx="2286000" cy="2286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00" y="3657600"/>
              <a:ext cx="2286000" cy="228600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09800" y="3657600"/>
              <a:ext cx="2286000" cy="2286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43400" y="3657600"/>
              <a:ext cx="2286000" cy="2286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77000" y="3657600"/>
              <a:ext cx="2286000" cy="2286000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303058" y="1182987"/>
            <a:ext cx="2386584" cy="2505456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530558" y="1143000"/>
            <a:ext cx="2386263" cy="2503714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6757737" y="1226457"/>
            <a:ext cx="2386263" cy="250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521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Wearable Activity Recognition Dataset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 Neural Nets and Boosted Trees do not dominate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 There is significant room for improvement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9" y="2057400"/>
            <a:ext cx="8966238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418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60634"/>
            <a:ext cx="8458200" cy="5721166"/>
          </a:xfrm>
          <a:prstGeom prst="rect">
            <a:avLst/>
          </a:prstGeom>
        </p:spPr>
      </p:pic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Wearable Activity Recognition Dataset</a:t>
            </a:r>
          </a:p>
        </p:txBody>
      </p:sp>
    </p:spTree>
    <p:extLst>
      <p:ext uri="{BB962C8B-B14F-4D97-AF65-F5344CB8AC3E}">
        <p14:creationId xmlns:p14="http://schemas.microsoft.com/office/powerpoint/2010/main" val="27663765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Character Recognition 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1214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 Neural Nets and Boosted Trees do not dominate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 There is significant room for improvement</a:t>
            </a:r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" y="2057400"/>
            <a:ext cx="897026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2856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Character Recognition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" y="1060704"/>
            <a:ext cx="8469982" cy="572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468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Recognizing Bird Species in the Wild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1214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 Neural Nets and Boosted Trees do not dominate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 There is significant room for improvement</a:t>
            </a:r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" y="2057400"/>
            <a:ext cx="897026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73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Intelligent IoT Devices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 Intelligent IoT devices can help deal with latency, bandwidth, privacy and energy concerns</a:t>
            </a:r>
          </a:p>
        </p:txBody>
      </p:sp>
      <p:pic>
        <p:nvPicPr>
          <p:cNvPr id="7" name="Picture 6"/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0" y="2898577"/>
            <a:ext cx="1909440" cy="2160000"/>
          </a:xfrm>
          <a:prstGeom prst="rect">
            <a:avLst/>
          </a:prstGeom>
        </p:spPr>
      </p:pic>
      <p:pic>
        <p:nvPicPr>
          <p:cNvPr id="8" name="Picture 7"/>
          <p:cNvPicPr preferRelativeResize="0"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906" y="2898576"/>
            <a:ext cx="3055494" cy="2160000"/>
          </a:xfrm>
          <a:prstGeom prst="rect">
            <a:avLst/>
          </a:prstGeom>
        </p:spPr>
      </p:pic>
      <p:pic>
        <p:nvPicPr>
          <p:cNvPr id="2" name="Picture 1"/>
          <p:cNvPicPr preferRelativeResize="0"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9099" y="2898577"/>
            <a:ext cx="597966" cy="2160000"/>
          </a:xfrm>
          <a:prstGeom prst="rect">
            <a:avLst/>
          </a:prstGeom>
        </p:spPr>
      </p:pic>
      <p:pic>
        <p:nvPicPr>
          <p:cNvPr id="3" name="Picture 2"/>
          <p:cNvPicPr preferRelativeResize="0"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3" r="19870"/>
          <a:stretch/>
        </p:blipFill>
        <p:spPr>
          <a:xfrm>
            <a:off x="5257800" y="2898577"/>
            <a:ext cx="2434364" cy="216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92164" y="5080337"/>
            <a:ext cx="14518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Energy efficient smart forks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72100" y="5080337"/>
            <a:ext cx="22057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Privacy preserving smart glasses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2080" y="5080337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Low latency brain implants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67953" y="5080337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Smart agriculture for disconnected farms</a:t>
            </a:r>
          </a:p>
        </p:txBody>
      </p:sp>
    </p:spTree>
    <p:extLst>
      <p:ext uri="{BB962C8B-B14F-4D97-AF65-F5344CB8AC3E}">
        <p14:creationId xmlns:p14="http://schemas.microsoft.com/office/powerpoint/2010/main" val="15758280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Recognizing Bird Species in the Wild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8" y="1022683"/>
            <a:ext cx="9035902" cy="581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137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/>
          <p:nvPr>
            <p:extLst/>
          </p:nvPr>
        </p:nvGraphicFramePr>
        <p:xfrm>
          <a:off x="-108520" y="1075839"/>
          <a:ext cx="9153459" cy="34332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itle 1"/>
          <p:cNvSpPr txBox="1">
            <a:spLocks/>
          </p:cNvSpPr>
          <p:nvPr/>
        </p:nvSpPr>
        <p:spPr>
          <a:xfrm>
            <a:off x="0" y="90464"/>
            <a:ext cx="923544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Comparison to Uncompressed Methods</a:t>
            </a:r>
          </a:p>
        </p:txBody>
      </p:sp>
      <p:sp>
        <p:nvSpPr>
          <p:cNvPr id="13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graphicFrame>
        <p:nvGraphicFramePr>
          <p:cNvPr id="6" name="Chart 5"/>
          <p:cNvGraphicFramePr/>
          <p:nvPr>
            <p:extLst/>
          </p:nvPr>
        </p:nvGraphicFramePr>
        <p:xfrm>
          <a:off x="0" y="3356992"/>
          <a:ext cx="8951199" cy="31824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41" name="Group 40"/>
          <p:cNvGrpSpPr/>
          <p:nvPr/>
        </p:nvGrpSpPr>
        <p:grpSpPr>
          <a:xfrm>
            <a:off x="152400" y="5733256"/>
            <a:ext cx="9084015" cy="930191"/>
            <a:chOff x="240513" y="2223356"/>
            <a:chExt cx="9084015" cy="930191"/>
          </a:xfrm>
        </p:grpSpPr>
        <p:sp>
          <p:nvSpPr>
            <p:cNvPr id="42" name="Rectangle 41"/>
            <p:cNvSpPr/>
            <p:nvPr/>
          </p:nvSpPr>
          <p:spPr>
            <a:xfrm>
              <a:off x="2483768" y="2337214"/>
              <a:ext cx="288032" cy="28803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995936" y="2337214"/>
              <a:ext cx="288032" cy="288032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473437" y="2735600"/>
              <a:ext cx="288032" cy="288032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994996" y="2746295"/>
              <a:ext cx="288032" cy="288032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261899" y="2768151"/>
              <a:ext cx="288032" cy="288032"/>
            </a:xfrm>
            <a:prstGeom prst="rect">
              <a:avLst/>
            </a:prstGeom>
            <a:solidFill>
              <a:srgbClr val="BF42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921730" y="2778699"/>
              <a:ext cx="288032" cy="288032"/>
            </a:xfrm>
            <a:prstGeom prst="rect">
              <a:avLst/>
            </a:prstGeom>
            <a:solidFill>
              <a:srgbClr val="357F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853554" y="2238804"/>
              <a:ext cx="12601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Bonsai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353496" y="2223356"/>
              <a:ext cx="12601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ProtoNN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761469" y="2648783"/>
              <a:ext cx="8940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GBDT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303410" y="2659479"/>
              <a:ext cx="7454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kNN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529396" y="2659479"/>
              <a:ext cx="14103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RBF-SVM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168922" y="2691882"/>
              <a:ext cx="21556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Neural Nets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438806" y="2247255"/>
              <a:ext cx="12601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16KB : 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40513" y="2632464"/>
              <a:ext cx="21912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Uncompressed : 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152400" y="5756848"/>
            <a:ext cx="8892539" cy="93019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7884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/>
          <p:nvPr>
            <p:extLst/>
          </p:nvPr>
        </p:nvGraphicFramePr>
        <p:xfrm>
          <a:off x="304800" y="1101746"/>
          <a:ext cx="8660504" cy="36988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/>
          <p:nvPr>
            <p:extLst/>
          </p:nvPr>
        </p:nvGraphicFramePr>
        <p:xfrm>
          <a:off x="-76199" y="3276600"/>
          <a:ext cx="10210800" cy="3733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Maximum Accuracies in 0 – 2 KB</a:t>
            </a:r>
          </a:p>
        </p:txBody>
      </p:sp>
      <p:sp>
        <p:nvSpPr>
          <p:cNvPr id="7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18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7693" y="1101746"/>
            <a:ext cx="8855890" cy="5984853"/>
            <a:chOff x="195386" y="762000"/>
            <a:chExt cx="8660504" cy="6172199"/>
          </a:xfrm>
        </p:grpSpPr>
        <p:graphicFrame>
          <p:nvGraphicFramePr>
            <p:cNvPr id="31" name="Chart 30"/>
            <p:cNvGraphicFramePr/>
            <p:nvPr>
              <p:extLst/>
            </p:nvPr>
          </p:nvGraphicFramePr>
          <p:xfrm>
            <a:off x="195386" y="762000"/>
            <a:ext cx="8660504" cy="373379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12" name="Chart 11"/>
            <p:cNvGraphicFramePr/>
            <p:nvPr>
              <p:extLst/>
            </p:nvPr>
          </p:nvGraphicFramePr>
          <p:xfrm>
            <a:off x="195386" y="3200400"/>
            <a:ext cx="8660504" cy="373379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7" name="Title 1"/>
          <p:cNvSpPr txBox="1">
            <a:spLocks/>
          </p:cNvSpPr>
          <p:nvPr/>
        </p:nvSpPr>
        <p:spPr>
          <a:xfrm>
            <a:off x="0" y="90464"/>
            <a:ext cx="923544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Prediction Time on the Arduino Uno</a:t>
            </a:r>
          </a:p>
        </p:txBody>
      </p:sp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8589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03648" y="1219200"/>
            <a:ext cx="8660504" cy="5486400"/>
            <a:chOff x="195386" y="644239"/>
            <a:chExt cx="8660504" cy="5651512"/>
          </a:xfrm>
        </p:grpSpPr>
        <p:graphicFrame>
          <p:nvGraphicFramePr>
            <p:cNvPr id="31" name="Chart 30"/>
            <p:cNvGraphicFramePr/>
            <p:nvPr>
              <p:extLst/>
            </p:nvPr>
          </p:nvGraphicFramePr>
          <p:xfrm>
            <a:off x="195386" y="644239"/>
            <a:ext cx="8660504" cy="3851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12" name="Chart 11"/>
            <p:cNvGraphicFramePr/>
            <p:nvPr>
              <p:extLst/>
            </p:nvPr>
          </p:nvGraphicFramePr>
          <p:xfrm>
            <a:off x="195386" y="3331166"/>
            <a:ext cx="8660504" cy="296458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8" name="Title 1"/>
          <p:cNvSpPr txBox="1">
            <a:spLocks/>
          </p:cNvSpPr>
          <p:nvPr/>
        </p:nvSpPr>
        <p:spPr>
          <a:xfrm>
            <a:off x="0" y="90464"/>
            <a:ext cx="923544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Energy Consumed on the Arduino Uno</a:t>
            </a:r>
          </a:p>
        </p:txBody>
      </p:sp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9616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Future Work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</a:rPr>
              <a:t> Develop new ML algorithms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</a:rPr>
              <a:t> Anomaly detection &amp; Gaussian Mixture Models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</a:rPr>
              <a:t> Deep learning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</a:rPr>
              <a:t> Predictive maintenance 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</a:rPr>
              <a:t> Efficient implementation on device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</a:rPr>
              <a:t> Microprofile SRAM, Flash, Processor, Sensors, …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</a:rPr>
              <a:t> Optimize code for CPU/RAM utilization  &amp; battery life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</a:rPr>
              <a:t> Domain specific language compiler optimization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</a:rPr>
              <a:t> Apply our algorithms to other ML problems on a budget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</a:rPr>
              <a:t> Bing: L3/L4 re-ranker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</a:rPr>
              <a:t> One Protection: Virus and malware classifier</a:t>
            </a:r>
          </a:p>
        </p:txBody>
      </p:sp>
    </p:spTree>
    <p:extLst>
      <p:ext uri="{BB962C8B-B14F-4D97-AF65-F5344CB8AC3E}">
        <p14:creationId xmlns:p14="http://schemas.microsoft.com/office/powerpoint/2010/main" val="40320675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ProtoNN Demo on the Arduino Uno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 Berkeley Wearable Activity Recognition Dataset 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</a:rPr>
              <a:t> 13 activities: Jog, Jump, Push, Sit, Walk, … 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</a:rPr>
              <a:t> 5 on-body gyroscopes &amp; accelerometers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</a:rPr>
              <a:t> Raw signals sent from the laptop to the Uno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</a:rPr>
              <a:t> Time series features extracted on the Uno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</a:rPr>
              <a:t> ProtoNN prediction carried out on the Uno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76199" y="4094796"/>
          <a:ext cx="8991601" cy="2289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5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895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Dataset: WARD</a:t>
                      </a: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ProtoNN</a:t>
                      </a: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kNN</a:t>
                      </a: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GBDT</a:t>
                      </a: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Neural Nets</a:t>
                      </a: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RBF-SVM</a:t>
                      </a:r>
                    </a:p>
                  </a:txBody>
                  <a:tcP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Accuracy (%)</a:t>
                      </a:r>
                    </a:p>
                  </a:txBody>
                  <a:tcPr>
                    <a:solidFill>
                      <a:srgbClr val="21596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89.2</a:t>
                      </a:r>
                    </a:p>
                  </a:txBody>
                  <a:tcPr>
                    <a:solidFill>
                      <a:srgbClr val="21596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77.97</a:t>
                      </a:r>
                    </a:p>
                  </a:txBody>
                  <a:tcPr>
                    <a:solidFill>
                      <a:srgbClr val="21596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93.15</a:t>
                      </a:r>
                    </a:p>
                  </a:txBody>
                  <a:tcPr>
                    <a:solidFill>
                      <a:srgbClr val="21596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81.25</a:t>
                      </a:r>
                    </a:p>
                  </a:txBody>
                  <a:tcPr>
                    <a:solidFill>
                      <a:srgbClr val="21596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87.2</a:t>
                      </a:r>
                    </a:p>
                  </a:txBody>
                  <a:tcPr>
                    <a:solidFill>
                      <a:srgbClr val="215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Model Size (KB)</a:t>
                      </a:r>
                    </a:p>
                  </a:txBody>
                  <a:tcPr>
                    <a:solidFill>
                      <a:srgbClr val="17375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>
                    <a:solidFill>
                      <a:srgbClr val="17375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32900</a:t>
                      </a:r>
                    </a:p>
                  </a:txBody>
                  <a:tcPr>
                    <a:solidFill>
                      <a:srgbClr val="17375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6193</a:t>
                      </a:r>
                    </a:p>
                  </a:txBody>
                  <a:tcPr>
                    <a:solidFill>
                      <a:srgbClr val="17375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395</a:t>
                      </a:r>
                    </a:p>
                  </a:txBody>
                  <a:tcPr>
                    <a:solidFill>
                      <a:srgbClr val="17375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17367</a:t>
                      </a:r>
                    </a:p>
                  </a:txBody>
                  <a:tcPr>
                    <a:solidFill>
                      <a:srgbClr val="1737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Prediction Time (ms)</a:t>
                      </a:r>
                    </a:p>
                  </a:txBody>
                  <a:tcPr>
                    <a:solidFill>
                      <a:srgbClr val="21596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685</a:t>
                      </a:r>
                    </a:p>
                  </a:txBody>
                  <a:tcPr>
                    <a:solidFill>
                      <a:srgbClr val="21596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21596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21596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21596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215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1" y="2050284"/>
            <a:ext cx="1295399" cy="130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7887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Bonsai Demo on the Arduino Uno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9634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 Columbia-Utrecht Material Recognition Dataset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</a:rPr>
              <a:t> 61 Materials: Glass, Grass, Paper, Pebbles, Wood, … 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</a:rPr>
              <a:t> Pre-computed visual features streamed from the laptop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</a:rPr>
              <a:t> Bonsai prediction carried out on the Uno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76201" y="4339590"/>
          <a:ext cx="8991594" cy="2289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5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9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895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Dataset: CUReT</a:t>
                      </a: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Bonsai</a:t>
                      </a: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kNN</a:t>
                      </a: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GBDT</a:t>
                      </a: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Neural Nets</a:t>
                      </a: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RBF-SVM</a:t>
                      </a:r>
                    </a:p>
                  </a:txBody>
                  <a:tcP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Accuracy (%)</a:t>
                      </a:r>
                    </a:p>
                  </a:txBody>
                  <a:tcPr>
                    <a:solidFill>
                      <a:srgbClr val="21596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93.22</a:t>
                      </a:r>
                    </a:p>
                  </a:txBody>
                  <a:tcPr>
                    <a:solidFill>
                      <a:srgbClr val="21596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86.74</a:t>
                      </a:r>
                    </a:p>
                  </a:txBody>
                  <a:tcPr>
                    <a:solidFill>
                      <a:srgbClr val="21596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86.53</a:t>
                      </a:r>
                    </a:p>
                  </a:txBody>
                  <a:tcPr>
                    <a:solidFill>
                      <a:srgbClr val="21596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95.51</a:t>
                      </a:r>
                    </a:p>
                  </a:txBody>
                  <a:tcPr>
                    <a:solidFill>
                      <a:srgbClr val="21596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95.1</a:t>
                      </a:r>
                    </a:p>
                  </a:txBody>
                  <a:tcPr>
                    <a:solidFill>
                      <a:srgbClr val="215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Model Size (KB)</a:t>
                      </a:r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7375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16.8</a:t>
                      </a:r>
                    </a:p>
                  </a:txBody>
                  <a:tcPr>
                    <a:solidFill>
                      <a:srgbClr val="17375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6850</a:t>
                      </a:r>
                    </a:p>
                  </a:txBody>
                  <a:tcPr>
                    <a:solidFill>
                      <a:srgbClr val="17375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3574</a:t>
                      </a:r>
                    </a:p>
                  </a:txBody>
                  <a:tcPr>
                    <a:solidFill>
                      <a:srgbClr val="17375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1310</a:t>
                      </a:r>
                    </a:p>
                  </a:txBody>
                  <a:tcPr>
                    <a:solidFill>
                      <a:srgbClr val="17375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6953</a:t>
                      </a:r>
                    </a:p>
                  </a:txBody>
                  <a:tcPr>
                    <a:solidFill>
                      <a:srgbClr val="1737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Prediction Time (ms)</a:t>
                      </a:r>
                    </a:p>
                  </a:txBody>
                  <a:tcPr>
                    <a:solidFill>
                      <a:srgbClr val="21596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21596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21596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21596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21596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215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048000"/>
            <a:ext cx="990600" cy="990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000" y="3048000"/>
            <a:ext cx="990600" cy="990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300" y="3048000"/>
            <a:ext cx="990600" cy="99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3048000"/>
            <a:ext cx="990600" cy="990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700" y="3048000"/>
            <a:ext cx="990600" cy="990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300" y="3048600"/>
            <a:ext cx="990000" cy="99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600" y="3048600"/>
            <a:ext cx="990000" cy="9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966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Algorithms for the IDE – Objectives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 To build a library of machine learning algorithms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 Which can be trained on the cloud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 But which will run on tiny IoT devices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2667000"/>
            <a:ext cx="2590800" cy="1279486"/>
          </a:xfrm>
          <a:prstGeom prst="rect">
            <a:avLst/>
          </a:prstGeom>
        </p:spPr>
      </p:pic>
      <p:sp>
        <p:nvSpPr>
          <p:cNvPr id="22" name="Down Arrow 21"/>
          <p:cNvSpPr/>
          <p:nvPr/>
        </p:nvSpPr>
        <p:spPr>
          <a:xfrm>
            <a:off x="4281417" y="4118246"/>
            <a:ext cx="581167" cy="1368153"/>
          </a:xfrm>
          <a:prstGeom prst="downArrow">
            <a:avLst/>
          </a:prstGeom>
          <a:solidFill>
            <a:srgbClr val="008E4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10" descr="Image result for ardui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533" y="5824597"/>
            <a:ext cx="926935" cy="63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result for brain clipar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362" y="2794601"/>
            <a:ext cx="1007277" cy="100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mage result for brain clipar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300" y="5867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524000" y="5877580"/>
            <a:ext cx="24796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2800" dirty="0">
                <a:solidFill>
                  <a:schemeClr val="bg1"/>
                </a:solidFill>
              </a:rPr>
              <a:t>Arduino Uno</a:t>
            </a:r>
          </a:p>
        </p:txBody>
      </p:sp>
    </p:spTree>
    <p:extLst>
      <p:ext uri="{BB962C8B-B14F-4D97-AF65-F5344CB8AC3E}">
        <p14:creationId xmlns:p14="http://schemas.microsoft.com/office/powerpoint/2010/main" val="1500441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6" t="-1282" r="396" b="6410"/>
          <a:stretch/>
        </p:blipFill>
        <p:spPr>
          <a:xfrm>
            <a:off x="152400" y="76200"/>
            <a:ext cx="8956112" cy="56388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3226524" y="5791200"/>
            <a:ext cx="2690953" cy="890564"/>
          </a:xfrm>
        </p:spPr>
        <p:txBody>
          <a:bodyPr>
            <a:noAutofit/>
          </a:bodyPr>
          <a:lstStyle/>
          <a:p>
            <a:r>
              <a:rPr lang="en-US" sz="8800" dirty="0">
                <a:solidFill>
                  <a:schemeClr val="bg1"/>
                </a:solidFill>
              </a:rPr>
              <a:t>Trees</a:t>
            </a:r>
          </a:p>
        </p:txBody>
      </p:sp>
    </p:spTree>
    <p:extLst>
      <p:ext uri="{BB962C8B-B14F-4D97-AF65-F5344CB8AC3E}">
        <p14:creationId xmlns:p14="http://schemas.microsoft.com/office/powerpoint/2010/main" val="2996787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Advantages of Tree Based Learning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 Trees are general and can be used for 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 Binary &amp; multi-class classification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 Multi-label learning  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 Regression 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 Ranking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 … 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 Balanced trees have logarithmic prediction times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 Efficient prediction in milliseconds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 Lower energy consumption leading to longer lasting batteries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802240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46615</TotalTime>
  <Words>2886</Words>
  <Application>Microsoft Office PowerPoint</Application>
  <PresentationFormat>On-screen Show (4:3)</PresentationFormat>
  <Paragraphs>641</Paragraphs>
  <Slides>67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Arial</vt:lpstr>
      <vt:lpstr>Calibri</vt:lpstr>
      <vt:lpstr>Cambria Math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Trees</vt:lpstr>
      <vt:lpstr>PowerPoint Presentation</vt:lpstr>
      <vt:lpstr>PowerPoint Presentation</vt:lpstr>
      <vt:lpstr>PowerPoint Presentation</vt:lpstr>
      <vt:lpstr>PowerPoint Presentation</vt:lpstr>
      <vt:lpstr>Bonsai</vt:lpstr>
      <vt:lpstr>PowerPoint Presentation</vt:lpstr>
      <vt:lpstr>PowerPoint Presentation</vt:lpstr>
      <vt:lpstr>PowerPoint Presentation</vt:lpstr>
      <vt:lpstr>Bonsai Architecture</vt:lpstr>
      <vt:lpstr>Bonsai Architecture</vt:lpstr>
      <vt:lpstr>Multi-class Bonsai</vt:lpstr>
      <vt:lpstr>PowerPoint Presentation</vt:lpstr>
      <vt:lpstr>PowerPoint Presentation</vt:lpstr>
      <vt:lpstr>ProtoNN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Bonsai – A Single, Short, Sparse Tree</vt:lpstr>
      <vt:lpstr>Bonsai – A Single, Short, Sparse Tree</vt:lpstr>
      <vt:lpstr>Bonsai – A Single, Short, Sparse Tree</vt:lpstr>
      <vt:lpstr>Bonsai – A Single, Short, Sparse Tree</vt:lpstr>
      <vt:lpstr>Bonsai &amp; ProtoNN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MKL NIPS Spotlight</dc:title>
  <dc:creator>Manik</dc:creator>
  <cp:lastModifiedBy>Prateek Jain</cp:lastModifiedBy>
  <cp:revision>3528</cp:revision>
  <dcterms:created xsi:type="dcterms:W3CDTF">2009-10-17T05:14:48Z</dcterms:created>
  <dcterms:modified xsi:type="dcterms:W3CDTF">2017-01-23T05:04:31Z</dcterms:modified>
</cp:coreProperties>
</file>